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7" r:id="rId1"/>
  </p:sldMasterIdLst>
  <p:notesMasterIdLst>
    <p:notesMasterId r:id="rId43"/>
  </p:notesMasterIdLst>
  <p:sldIdLst>
    <p:sldId id="266" r:id="rId2"/>
    <p:sldId id="271" r:id="rId3"/>
    <p:sldId id="282" r:id="rId4"/>
    <p:sldId id="286" r:id="rId5"/>
    <p:sldId id="287" r:id="rId6"/>
    <p:sldId id="313" r:id="rId7"/>
    <p:sldId id="283" r:id="rId8"/>
    <p:sldId id="337" r:id="rId9"/>
    <p:sldId id="338" r:id="rId10"/>
    <p:sldId id="339" r:id="rId11"/>
    <p:sldId id="289" r:id="rId12"/>
    <p:sldId id="290" r:id="rId13"/>
    <p:sldId id="349" r:id="rId14"/>
    <p:sldId id="348" r:id="rId15"/>
    <p:sldId id="292" r:id="rId16"/>
    <p:sldId id="291" r:id="rId17"/>
    <p:sldId id="310" r:id="rId18"/>
    <p:sldId id="293" r:id="rId19"/>
    <p:sldId id="311" r:id="rId20"/>
    <p:sldId id="340" r:id="rId21"/>
    <p:sldId id="312" r:id="rId22"/>
    <p:sldId id="350" r:id="rId23"/>
    <p:sldId id="294" r:id="rId24"/>
    <p:sldId id="309" r:id="rId25"/>
    <p:sldId id="351" r:id="rId26"/>
    <p:sldId id="352" r:id="rId27"/>
    <p:sldId id="281" r:id="rId28"/>
    <p:sldId id="296" r:id="rId29"/>
    <p:sldId id="344" r:id="rId30"/>
    <p:sldId id="297" r:id="rId31"/>
    <p:sldId id="318" r:id="rId32"/>
    <p:sldId id="314" r:id="rId33"/>
    <p:sldId id="301" r:id="rId34"/>
    <p:sldId id="302" r:id="rId35"/>
    <p:sldId id="343" r:id="rId36"/>
    <p:sldId id="346" r:id="rId37"/>
    <p:sldId id="315" r:id="rId38"/>
    <p:sldId id="298" r:id="rId39"/>
    <p:sldId id="299" r:id="rId40"/>
    <p:sldId id="320" r:id="rId41"/>
    <p:sldId id="345" r:id="rId4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3"/>
    <p:restoredTop sz="93219"/>
  </p:normalViewPr>
  <p:slideViewPr>
    <p:cSldViewPr snapToGrid="0" snapToObjects="1">
      <p:cViewPr varScale="1">
        <p:scale>
          <a:sx n="76" d="100"/>
          <a:sy n="76" d="100"/>
        </p:scale>
        <p:origin x="20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g>
</file>

<file path=ppt/media/image3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07/05/2020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0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46277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96448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952376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42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2647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2804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02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19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89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42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84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8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73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5/7/20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63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9" r:id="rId2"/>
    <p:sldLayoutId id="2147484010" r:id="rId3"/>
    <p:sldLayoutId id="2147484011" r:id="rId4"/>
    <p:sldLayoutId id="2147484012" r:id="rId5"/>
    <p:sldLayoutId id="2147484013" r:id="rId6"/>
    <p:sldLayoutId id="2147484014" r:id="rId7"/>
    <p:sldLayoutId id="2147484015" r:id="rId8"/>
    <p:sldLayoutId id="2147484016" r:id="rId9"/>
    <p:sldLayoutId id="2147484017" r:id="rId10"/>
    <p:sldLayoutId id="2147484018" r:id="rId11"/>
    <p:sldLayoutId id="2147484019" r:id="rId12"/>
    <p:sldLayoutId id="2147484020" r:id="rId13"/>
    <p:sldLayoutId id="2147484021" r:id="rId14"/>
    <p:sldLayoutId id="2147484022" r:id="rId15"/>
    <p:sldLayoutId id="2147484023" r:id="rId16"/>
    <p:sldLayoutId id="2147484024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.br/books?isbn=0201615835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me.usp.br/~reverbel/SMW-09/Material/orbix_6.3_pguide_java.pdf" TargetMode="External"/><Relationship Id="rId2" Type="http://schemas.openxmlformats.org/officeDocument/2006/relationships/hyperlink" Target="http://www.corba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Java_version_history#JDK_1.1" TargetMode="External"/><Relationship Id="rId3" Type="http://schemas.openxmlformats.org/officeDocument/2006/relationships/hyperlink" Target="https://docs.microsoft.com/en-us/windows/desktop/cossdk/component-services-portal" TargetMode="External"/><Relationship Id="rId7" Type="http://schemas.openxmlformats.org/officeDocument/2006/relationships/hyperlink" Target="https://www.oracle.com/technetwork/java/javase/tech/index-jsp-138781.html" TargetMode="External"/><Relationship Id="rId2" Type="http://schemas.openxmlformats.org/officeDocument/2006/relationships/hyperlink" Target="https://msdn.microsoft.com/en-us/library/cc226801.aspx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.NET_Remoting" TargetMode="External"/><Relationship Id="rId5" Type="http://schemas.openxmlformats.org/officeDocument/2006/relationships/hyperlink" Target="https://msdn.microsoft.com/en-us/library/ms973857.aspx" TargetMode="External"/><Relationship Id="rId10" Type="http://schemas.openxmlformats.org/officeDocument/2006/relationships/hyperlink" Target="https://docs.oracle.com/javase/7/docs/technotes/guides/rmi/hello/hello-world.html" TargetMode="External"/><Relationship Id="rId4" Type="http://schemas.openxmlformats.org/officeDocument/2006/relationships/hyperlink" Target="https://en.wikipedia.org/wiki/Component_Object_Model#COM.2B_and_DCOM" TargetMode="External"/><Relationship Id="rId9" Type="http://schemas.openxmlformats.org/officeDocument/2006/relationships/hyperlink" Target="https://docs.oracle.com/javase/tutorial/rmi/index.html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://www4.cs.fau.de/Publications/pdf/2005/2005-09-13-LNCS3760.pdf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c2.com/?WhatsWrongWithCorba" TargetMode="External"/><Relationship Id="rId2" Type="http://schemas.openxmlformats.org/officeDocument/2006/relationships/hyperlink" Target="https://queue.acm.org/detail.cfm?id=1142044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queue.acm.org/detail.cfm?id=1142044" TargetMode="External"/><Relationship Id="rId2" Type="http://schemas.openxmlformats.org/officeDocument/2006/relationships/hyperlink" Target="https://books.google.com.br/books?isbn=8580555345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://wiki.c2.com/?WhatsWrongWithCorba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facebook.com/" TargetMode="External"/><Relationship Id="rId2" Type="http://schemas.openxmlformats.org/officeDocument/2006/relationships/hyperlink" Target="https://developers.google.com/apis-explorer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://developer.twitter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eveloper.yahoo.com/api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ados.gov.br/" TargetMode="External"/><Relationship Id="rId2" Type="http://schemas.openxmlformats.org/officeDocument/2006/relationships/hyperlink" Target="https://developers.bb.com.br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jp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ml.com/pub/a/ws/2001/04/04/soap.html" TargetMode="External"/><Relationship Id="rId2" Type="http://schemas.openxmlformats.org/officeDocument/2006/relationships/hyperlink" Target="https://www.w3.org/TR/soap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openxmlformats.org/officeDocument/2006/relationships/hyperlink" Target="https://www.w3.org/TR/2000/NOTE-SOAP-20000508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YAML" TargetMode="External"/><Relationship Id="rId2" Type="http://schemas.openxmlformats.org/officeDocument/2006/relationships/hyperlink" Target="https://pt.wikipedia.org/wiki/JSON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hyperlink" Target="https://goo.gl/TBKeLq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://repositorio.unb.br/handle/10482/10360" TargetMode="External"/><Relationship Id="rId2" Type="http://schemas.openxmlformats.org/officeDocument/2006/relationships/hyperlink" Target="http://www.ics.uci.edu/~fielding/pubs/dissertation/fielding_dissertation.pdf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359" y="1451647"/>
            <a:ext cx="11213064" cy="2116012"/>
          </a:xfrm>
        </p:spPr>
        <p:txBody>
          <a:bodyPr>
            <a:normAutofit/>
          </a:bodyPr>
          <a:lstStyle/>
          <a:p>
            <a:pPr algn="ctr"/>
            <a:r>
              <a:rPr lang="pt-BR" sz="4400" b="1" dirty="0"/>
              <a:t>Introdução </a:t>
            </a:r>
            <a:r>
              <a:rPr lang="pt-BR" sz="4400" b="1" dirty="0" err="1"/>
              <a:t>aOs</a:t>
            </a:r>
            <a:r>
              <a:rPr lang="pt-BR" sz="4400" b="1" dirty="0"/>
              <a:t> web </a:t>
            </a:r>
            <a:r>
              <a:rPr lang="pt-BR" sz="4400" b="1" dirty="0" err="1"/>
              <a:t>services</a:t>
            </a:r>
            <a:r>
              <a:rPr lang="pt-BR" sz="4400" b="1" dirty="0"/>
              <a:t> (</a:t>
            </a:r>
            <a:r>
              <a:rPr lang="pt-BR" sz="4400" b="1" dirty="0" err="1"/>
              <a:t>ws’</a:t>
            </a:r>
            <a:r>
              <a:rPr lang="pt-BR" sz="4400" b="1" cap="none" dirty="0" err="1"/>
              <a:t>s</a:t>
            </a:r>
            <a:r>
              <a:rPr lang="pt-BR" sz="4400" b="1" dirty="0"/>
              <a:t>)</a:t>
            </a:r>
            <a:br>
              <a:rPr lang="pt-BR" sz="4400" b="1" dirty="0"/>
            </a:br>
            <a:r>
              <a:rPr lang="pt-BR" sz="4400" b="1" dirty="0"/>
              <a:t>serviços web:</a:t>
            </a:r>
            <a:br>
              <a:rPr lang="pt-BR" sz="4400" b="1" dirty="0"/>
            </a:br>
            <a:r>
              <a:rPr lang="pt-BR" sz="4400" b="1" dirty="0"/>
              <a:t>integração de aplicações</a:t>
            </a:r>
            <a:endParaRPr lang="pt-BR" sz="4400" b="1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0674" y="3880384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/>
              <a:t>Prof. Me. Manoel Campos</a:t>
            </a:r>
          </a:p>
          <a:p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r>
              <a:rPr lang="pt-BR" b="1" dirty="0"/>
              <a:t>  </a:t>
            </a:r>
          </a:p>
          <a:p>
            <a:r>
              <a:rPr lang="pt-BR" b="1" dirty="0">
                <a:hlinkClick r:id="rId3"/>
              </a:rPr>
              <a:t>http://github.com/manoelcampos</a:t>
            </a:r>
            <a:r>
              <a:rPr lang="pt-BR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870" y="2358886"/>
            <a:ext cx="10775742" cy="3777622"/>
          </a:xfrm>
        </p:spPr>
        <p:txBody>
          <a:bodyPr>
            <a:normAutofit/>
          </a:bodyPr>
          <a:lstStyle/>
          <a:p>
            <a:r>
              <a:rPr lang="pt-BR" sz="2800" dirty="0"/>
              <a:t>Crescimento das redes e da Internet: maior necessidade de </a:t>
            </a:r>
            <a:r>
              <a:rPr lang="pt-BR" sz="2800" b="1" dirty="0"/>
              <a:t>integração de aplicações</a:t>
            </a:r>
            <a:endParaRPr lang="pt-BR" sz="2800" dirty="0"/>
          </a:p>
          <a:p>
            <a:r>
              <a:rPr lang="pt-BR" sz="2800" dirty="0"/>
              <a:t>Principais objetivos: </a:t>
            </a:r>
            <a:r>
              <a:rPr lang="pt-BR" sz="2800" b="1" dirty="0"/>
              <a:t>reutilização</a:t>
            </a:r>
            <a:r>
              <a:rPr lang="pt-BR" sz="2800" dirty="0"/>
              <a:t> de </a:t>
            </a:r>
            <a:r>
              <a:rPr lang="pt-BR" sz="2800" b="1" dirty="0"/>
              <a:t>componentes, funcionalidades</a:t>
            </a:r>
            <a:r>
              <a:rPr lang="pt-BR" sz="2800" dirty="0"/>
              <a:t> e </a:t>
            </a:r>
            <a:r>
              <a:rPr lang="pt-BR" sz="2800" b="1" dirty="0"/>
              <a:t>dados</a:t>
            </a:r>
            <a:r>
              <a:rPr lang="pt-BR" sz="2800" dirty="0"/>
              <a:t> de um </a:t>
            </a:r>
            <a:r>
              <a:rPr lang="pt-BR" sz="2800" b="1" dirty="0"/>
              <a:t>sistema em execução</a:t>
            </a:r>
          </a:p>
          <a:p>
            <a:r>
              <a:rPr lang="pt-BR" sz="2800" dirty="0"/>
              <a:t>Não é a mesma coisa que reutilizar componentes pela inclusão de uma biblioteca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FB6DC05-C632-4C41-8E20-EDDC26DAA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962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056" y="2358886"/>
            <a:ext cx="10065556" cy="3777622"/>
          </a:xfrm>
        </p:spPr>
        <p:txBody>
          <a:bodyPr>
            <a:normAutofit/>
          </a:bodyPr>
          <a:lstStyle/>
          <a:p>
            <a:r>
              <a:rPr lang="pt-BR" sz="2800" b="1" i="1" dirty="0"/>
              <a:t>Enterprise </a:t>
            </a:r>
            <a:r>
              <a:rPr lang="pt-BR" sz="2800" b="1" i="1" dirty="0" err="1"/>
              <a:t>Application</a:t>
            </a:r>
            <a:r>
              <a:rPr lang="pt-BR" sz="2800" b="1" i="1" dirty="0"/>
              <a:t> </a:t>
            </a:r>
            <a:r>
              <a:rPr lang="pt-BR" sz="2800" b="1" i="1" dirty="0" err="1"/>
              <a:t>Integration</a:t>
            </a:r>
            <a:r>
              <a:rPr lang="pt-BR" sz="2800" b="1" dirty="0"/>
              <a:t> (EAI)</a:t>
            </a:r>
            <a:endParaRPr lang="pt-BR" sz="2800" dirty="0"/>
          </a:p>
          <a:p>
            <a:pPr marL="0" indent="0" algn="ctr">
              <a:buNone/>
            </a:pPr>
            <a:endParaRPr lang="pt-BR" sz="2800" dirty="0"/>
          </a:p>
          <a:p>
            <a:pPr marL="0" indent="0" algn="ctr">
              <a:buNone/>
            </a:pPr>
            <a:r>
              <a:rPr lang="pt-BR" sz="2800" dirty="0"/>
              <a:t>“EAI é um meio para integração de aplicações de forma que elas compartilhem informações e processos”, </a:t>
            </a:r>
            <a:r>
              <a:rPr lang="pt-BR" sz="2800" dirty="0">
                <a:hlinkClick r:id="rId2" tooltip="David Linthicum"/>
              </a:rPr>
              <a:t>Linthicum 2000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6CE365D-629D-2141-A20E-0F3EB07CF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864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157" y="1789043"/>
            <a:ext cx="10550455" cy="4347465"/>
          </a:xfrm>
        </p:spPr>
        <p:txBody>
          <a:bodyPr>
            <a:normAutofit/>
          </a:bodyPr>
          <a:lstStyle/>
          <a:p>
            <a:r>
              <a:rPr lang="pt-BR" sz="2800" dirty="0"/>
              <a:t>Diversas tecnologias surgiram ao longo das décadas</a:t>
            </a:r>
          </a:p>
          <a:p>
            <a:r>
              <a:rPr lang="pt-BR" sz="2800" i="1" dirty="0">
                <a:hlinkClick r:id="rId2"/>
              </a:rPr>
              <a:t>Commom Object Request Broker</a:t>
            </a:r>
            <a:r>
              <a:rPr lang="pt-BR" sz="2800" dirty="0">
                <a:hlinkClick r:id="rId2"/>
              </a:rPr>
              <a:t> </a:t>
            </a:r>
            <a:r>
              <a:rPr lang="pt-BR" sz="2800" i="1" dirty="0">
                <a:hlinkClick r:id="rId2"/>
              </a:rPr>
              <a:t>Architecture</a:t>
            </a:r>
            <a:r>
              <a:rPr lang="pt-BR" sz="2800" dirty="0">
                <a:hlinkClick r:id="rId2"/>
              </a:rPr>
              <a:t> (CORBA)</a:t>
            </a:r>
            <a:r>
              <a:rPr lang="pt-BR" sz="2800" dirty="0"/>
              <a:t>: v1.0 Out/1991 – v3.2 </a:t>
            </a:r>
            <a:r>
              <a:rPr lang="pt-BR" sz="2800" dirty="0" err="1"/>
              <a:t>Nov</a:t>
            </a:r>
            <a:r>
              <a:rPr lang="pt-BR" sz="2800" dirty="0"/>
              <a:t>/2012; </a:t>
            </a:r>
            <a:r>
              <a:rPr lang="pt-BR" sz="2800" dirty="0">
                <a:hlinkClick r:id="rId3"/>
              </a:rPr>
              <a:t>[1]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Tecnologias para </a:t>
            </a:r>
            <a:r>
              <a:rPr lang="pt-BR" b="1" i="1" dirty="0" err="1"/>
              <a:t>eai</a:t>
            </a:r>
            <a:endParaRPr lang="pt-BR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F92DD157-FD26-0A45-AA9C-339F356AC82B}"/>
              </a:ext>
            </a:extLst>
          </p:cNvPr>
          <p:cNvGrpSpPr/>
          <p:nvPr/>
        </p:nvGrpSpPr>
        <p:grpSpPr>
          <a:xfrm>
            <a:off x="5740400" y="3547875"/>
            <a:ext cx="6451600" cy="3042166"/>
            <a:chOff x="2556206" y="3321566"/>
            <a:chExt cx="6451600" cy="3042166"/>
          </a:xfrm>
        </p:grpSpPr>
        <p:pic>
          <p:nvPicPr>
            <p:cNvPr id="5" name="Picture 4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65C36660-DE45-E145-8560-C2E5643EA28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556206" y="3321566"/>
              <a:ext cx="6451600" cy="28575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7046ED4-EC18-B34E-AD23-34F13609F0B4}"/>
                </a:ext>
              </a:extLst>
            </p:cNvPr>
            <p:cNvSpPr txBox="1"/>
            <p:nvPr/>
          </p:nvSpPr>
          <p:spPr>
            <a:xfrm>
              <a:off x="3302000" y="5994400"/>
              <a:ext cx="49600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dirty="0"/>
                <a:t>Imagem: Adaptada de </a:t>
              </a:r>
              <a:r>
                <a:rPr lang="pt-BR" dirty="0" err="1"/>
                <a:t>Tanenbaum</a:t>
              </a:r>
              <a:r>
                <a:rPr lang="pt-BR" dirty="0"/>
                <a:t>, 2008.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333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157" y="1789043"/>
            <a:ext cx="10550455" cy="4347465"/>
          </a:xfrm>
        </p:spPr>
        <p:txBody>
          <a:bodyPr>
            <a:normAutofit/>
          </a:bodyPr>
          <a:lstStyle/>
          <a:p>
            <a:r>
              <a:rPr lang="pt-BR" sz="2800" i="1" dirty="0">
                <a:hlinkClick r:id="rId2"/>
              </a:rPr>
              <a:t>Microsoft Distributed Common Object Model</a:t>
            </a:r>
            <a:r>
              <a:rPr lang="pt-BR" sz="2800" dirty="0">
                <a:hlinkClick r:id="rId2"/>
              </a:rPr>
              <a:t> (DCOM)</a:t>
            </a:r>
            <a:r>
              <a:rPr lang="pt-BR" sz="2800" dirty="0"/>
              <a:t>: v0.01 Dez/2006 – v21 Set/2018</a:t>
            </a:r>
          </a:p>
          <a:p>
            <a:r>
              <a:rPr lang="pt-BR" sz="2800" dirty="0">
                <a:hlinkClick r:id="rId3"/>
              </a:rPr>
              <a:t>Microsoft COM+</a:t>
            </a:r>
            <a:r>
              <a:rPr lang="pt-BR" sz="2800" dirty="0"/>
              <a:t> disponibilizado com o Windows 2000 </a:t>
            </a:r>
            <a:r>
              <a:rPr lang="pt-BR" sz="2800" dirty="0">
                <a:hlinkClick r:id="rId4"/>
              </a:rPr>
              <a:t>[2]</a:t>
            </a:r>
            <a:endParaRPr lang="pt-BR" sz="2800" dirty="0"/>
          </a:p>
          <a:p>
            <a:r>
              <a:rPr lang="pt-BR" sz="2800" dirty="0">
                <a:hlinkClick r:id="rId5"/>
              </a:rPr>
              <a:t>Microsoft </a:t>
            </a:r>
            <a:r>
              <a:rPr lang="pt-BR" sz="2800" i="1" dirty="0">
                <a:hlinkClick r:id="rId5"/>
              </a:rPr>
              <a:t>.NET Remoting</a:t>
            </a:r>
            <a:r>
              <a:rPr lang="pt-BR" sz="2800" i="1" dirty="0"/>
              <a:t> (.NET Framework 1.0 - 2002) </a:t>
            </a:r>
            <a:r>
              <a:rPr lang="pt-BR" sz="2800" i="1" dirty="0">
                <a:hlinkClick r:id="rId6"/>
              </a:rPr>
              <a:t>[3]</a:t>
            </a:r>
            <a:r>
              <a:rPr lang="pt-BR" sz="2800" dirty="0"/>
              <a:t>;</a:t>
            </a:r>
          </a:p>
          <a:p>
            <a:r>
              <a:rPr lang="pt-BR" sz="2800" dirty="0">
                <a:hlinkClick r:id="rId7"/>
              </a:rPr>
              <a:t>Java </a:t>
            </a:r>
            <a:r>
              <a:rPr lang="pt-BR" sz="2800" i="1" dirty="0">
                <a:hlinkClick r:id="rId7"/>
              </a:rPr>
              <a:t>Remote Method Invocation</a:t>
            </a:r>
            <a:r>
              <a:rPr lang="pt-BR" sz="2800" dirty="0">
                <a:hlinkClick r:id="rId7"/>
              </a:rPr>
              <a:t> (RMI)</a:t>
            </a:r>
            <a:r>
              <a:rPr lang="pt-BR" sz="2800" dirty="0"/>
              <a:t>: </a:t>
            </a:r>
            <a:r>
              <a:rPr lang="pt-BR" sz="2800" dirty="0">
                <a:hlinkClick r:id="rId8"/>
              </a:rPr>
              <a:t>JDK 1.1</a:t>
            </a:r>
            <a:r>
              <a:rPr lang="pt-BR" sz="2800" dirty="0"/>
              <a:t> </a:t>
            </a:r>
            <a:r>
              <a:rPr lang="pt-BR" sz="2800" dirty="0" err="1"/>
              <a:t>Fev</a:t>
            </a:r>
            <a:r>
              <a:rPr lang="pt-BR" sz="2800" dirty="0"/>
              <a:t>/1997 </a:t>
            </a:r>
            <a:r>
              <a:rPr lang="pt-BR" sz="2800" dirty="0">
                <a:hlinkClick r:id="rId9"/>
              </a:rPr>
              <a:t>[4]</a:t>
            </a:r>
            <a:r>
              <a:rPr lang="pt-BR" sz="2800" dirty="0"/>
              <a:t> </a:t>
            </a:r>
            <a:r>
              <a:rPr lang="pt-BR" sz="2800" dirty="0">
                <a:hlinkClick r:id="rId10"/>
              </a:rPr>
              <a:t>[5]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Tecnologias para </a:t>
            </a:r>
            <a:r>
              <a:rPr lang="pt-BR" b="1" i="1" dirty="0" err="1"/>
              <a:t>eai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666683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157" y="1789043"/>
            <a:ext cx="10550455" cy="4347465"/>
          </a:xfrm>
        </p:spPr>
        <p:txBody>
          <a:bodyPr>
            <a:normAutofit/>
          </a:bodyPr>
          <a:lstStyle/>
          <a:p>
            <a:r>
              <a:rPr lang="pt-BR" sz="2800" dirty="0"/>
              <a:t>Dados transferidos por meio de objetos compilados</a:t>
            </a:r>
          </a:p>
          <a:p>
            <a:r>
              <a:rPr lang="pt-BR" sz="2800" dirty="0"/>
              <a:t>Objetos binários são mais pesados pra transferir</a:t>
            </a:r>
          </a:p>
          <a:p>
            <a:r>
              <a:rPr lang="pt-BR" sz="2800" dirty="0"/>
              <a:t>Muitas tecnologias são independente de linguagem e OS</a:t>
            </a:r>
          </a:p>
          <a:p>
            <a:r>
              <a:rPr lang="pt-BR" sz="2800" dirty="0"/>
              <a:t>Mas objetos de uma linguagem são difíceis de usar em outra </a:t>
            </a:r>
            <a:r>
              <a:rPr lang="pt-BR" sz="2800" dirty="0">
                <a:hlinkClick r:id="rId2"/>
              </a:rPr>
              <a:t>[6]</a:t>
            </a:r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Tecnologias para </a:t>
            </a:r>
            <a:r>
              <a:rPr lang="pt-BR" b="1" i="1" dirty="0" err="1"/>
              <a:t>eai</a:t>
            </a:r>
            <a:endParaRPr lang="pt-BR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E83578D-AD83-224B-AD77-CA558A1F5BF6}"/>
              </a:ext>
            </a:extLst>
          </p:cNvPr>
          <p:cNvGrpSpPr/>
          <p:nvPr/>
        </p:nvGrpSpPr>
        <p:grpSpPr>
          <a:xfrm>
            <a:off x="6927521" y="3535271"/>
            <a:ext cx="4577092" cy="3322729"/>
            <a:chOff x="6927521" y="3535271"/>
            <a:chExt cx="4577092" cy="3322729"/>
          </a:xfrm>
        </p:grpSpPr>
        <p:pic>
          <p:nvPicPr>
            <p:cNvPr id="5" name="Picture 4" descr="Language barrier">
              <a:extLst>
                <a:ext uri="{FF2B5EF4-FFF2-40B4-BE49-F238E27FC236}">
                  <a16:creationId xmlns:a16="http://schemas.microsoft.com/office/drawing/2014/main" id="{54E44E8A-3B4D-BC45-ABCB-E596CA3510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27521" y="3535271"/>
              <a:ext cx="4577092" cy="3322729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CDDE17C-EF78-8444-AC9A-9874AD09E8BC}"/>
                </a:ext>
              </a:extLst>
            </p:cNvPr>
            <p:cNvSpPr txBox="1"/>
            <p:nvPr/>
          </p:nvSpPr>
          <p:spPr>
            <a:xfrm>
              <a:off x="7088018" y="6520021"/>
              <a:ext cx="441659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000" dirty="0"/>
                <a:t>Imagem: </a:t>
              </a:r>
              <a:r>
                <a:rPr lang="pt-BR" sz="1000" dirty="0" err="1"/>
                <a:t>https</a:t>
              </a:r>
              <a:r>
                <a:rPr lang="pt-BR" sz="1000" dirty="0"/>
                <a:t>://</a:t>
              </a:r>
              <a:r>
                <a:rPr lang="pt-BR" sz="1000" dirty="0" err="1"/>
                <a:t>viame.ae</a:t>
              </a:r>
              <a:r>
                <a:rPr lang="pt-BR" sz="1000" dirty="0"/>
                <a:t>/</a:t>
              </a:r>
              <a:r>
                <a:rPr lang="pt-BR" sz="1000" dirty="0" err="1"/>
                <a:t>language</a:t>
              </a:r>
              <a:r>
                <a:rPr lang="pt-BR" sz="1000" dirty="0"/>
                <a:t>-</a:t>
              </a:r>
              <a:r>
                <a:rPr lang="pt-BR" sz="1000" dirty="0" err="1"/>
                <a:t>barrier</a:t>
              </a:r>
              <a:r>
                <a:rPr lang="pt-BR" sz="1000" dirty="0"/>
                <a:t>-in-</a:t>
              </a:r>
              <a:r>
                <a:rPr lang="pt-BR" sz="1000" dirty="0" err="1"/>
                <a:t>the</a:t>
              </a:r>
              <a:r>
                <a:rPr lang="pt-BR" sz="1000" dirty="0"/>
                <a:t>-courier-business/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5551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87555606-78BC-884B-9EFE-A4AD70AB6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8990" y="3824990"/>
            <a:ext cx="3033010" cy="303301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5" y="2688667"/>
            <a:ext cx="11562413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Isso foi antes da explosão de popularidade da Web.</a:t>
            </a:r>
          </a:p>
          <a:p>
            <a:pPr marL="0" indent="0" algn="ctr">
              <a:buNone/>
            </a:pPr>
            <a:r>
              <a:rPr lang="pt-BR" sz="3200" b="1" dirty="0"/>
              <a:t>Umas morreram, outras caíram em desuso.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ACA2BEA-B21D-534F-A8C4-45A8052B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798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b="1" dirty="0"/>
              <a:t>Tecnologias como CORBA tem problemas como*:</a:t>
            </a:r>
          </a:p>
          <a:p>
            <a:pPr marL="0" indent="0">
              <a:buNone/>
            </a:pPr>
            <a:endParaRPr lang="pt-BR" sz="2800" dirty="0"/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Instalação de middlewares pesados que ficam em execução consumindo recursos;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Complexidade de uso;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Baixo desempenho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30126C-7220-A04C-AE5F-773E802A1B60}"/>
              </a:ext>
            </a:extLst>
          </p:cNvPr>
          <p:cNvSpPr txBox="1"/>
          <p:nvPr/>
        </p:nvSpPr>
        <p:spPr>
          <a:xfrm>
            <a:off x="2098623" y="6310853"/>
            <a:ext cx="800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*Referências: </a:t>
            </a:r>
            <a:r>
              <a:rPr lang="pt-BR" dirty="0">
                <a:hlinkClick r:id="rId2"/>
              </a:rPr>
              <a:t>[1]</a:t>
            </a:r>
            <a:r>
              <a:rPr lang="pt-BR" dirty="0"/>
              <a:t> </a:t>
            </a:r>
            <a:r>
              <a:rPr lang="pt-BR" dirty="0">
                <a:hlinkClick r:id="rId3"/>
              </a:rPr>
              <a:t>[2]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7536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sz="2800" dirty="0"/>
          </a:p>
          <a:p>
            <a:pPr marL="457200" indent="-457200">
              <a:buFont typeface="+mj-lt"/>
              <a:buAutoNum type="arabicPeriod" startAt="4"/>
            </a:pPr>
            <a:r>
              <a:rPr lang="pt-BR" sz="2800" b="1" dirty="0"/>
              <a:t>Alto acoplamento</a:t>
            </a:r>
            <a:r>
              <a:rPr lang="pt-BR" sz="2800" dirty="0"/>
              <a:t>: alto grau de interdependência entre as aplicações e componentes.</a:t>
            </a:r>
            <a:br>
              <a:rPr lang="pt-BR" sz="2800" dirty="0"/>
            </a:br>
            <a:endParaRPr lang="pt-BR" sz="2800" dirty="0"/>
          </a:p>
          <a:p>
            <a:pPr marL="457200" lvl="1" indent="0" algn="ctr">
              <a:buNone/>
            </a:pPr>
            <a:r>
              <a:rPr lang="pt-BR" sz="2800" dirty="0"/>
              <a:t>Quanto mais dependências, mais complexo o software, principalmente de ser testado </a:t>
            </a:r>
            <a:r>
              <a:rPr lang="pt-BR" sz="2800" dirty="0">
                <a:hlinkClick r:id="rId2"/>
              </a:rPr>
              <a:t>[3]</a:t>
            </a:r>
            <a:br>
              <a:rPr lang="pt-BR" sz="2800" dirty="0"/>
            </a:br>
            <a:endParaRPr lang="pt-BR" sz="2800" dirty="0"/>
          </a:p>
          <a:p>
            <a:pPr marL="457200" indent="-457200" algn="just">
              <a:buFont typeface="+mj-lt"/>
              <a:buAutoNum type="arabicPeriod" startAt="4"/>
            </a:pPr>
            <a:r>
              <a:rPr lang="pt-BR" sz="2800" dirty="0"/>
              <a:t>Problemas com </a:t>
            </a:r>
            <a:r>
              <a:rPr lang="pt-BR" sz="2800" i="1" dirty="0"/>
              <a:t>Firewall</a:t>
            </a:r>
            <a:r>
              <a:rPr lang="pt-BR" sz="2800" dirty="0"/>
              <a:t> e </a:t>
            </a:r>
            <a:r>
              <a:rPr lang="pt-BR" sz="2800" i="1" dirty="0"/>
              <a:t>NAT</a:t>
            </a:r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FD9F2C-660C-0840-9FDC-F7EF5DD75566}"/>
              </a:ext>
            </a:extLst>
          </p:cNvPr>
          <p:cNvSpPr txBox="1"/>
          <p:nvPr/>
        </p:nvSpPr>
        <p:spPr>
          <a:xfrm>
            <a:off x="2098623" y="6310853"/>
            <a:ext cx="800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Referências: </a:t>
            </a:r>
            <a:r>
              <a:rPr lang="pt-BR" dirty="0">
                <a:hlinkClick r:id="rId3"/>
              </a:rPr>
              <a:t>[1]</a:t>
            </a:r>
            <a:r>
              <a:rPr lang="pt-BR" dirty="0"/>
              <a:t> </a:t>
            </a:r>
            <a:r>
              <a:rPr lang="pt-BR" dirty="0">
                <a:hlinkClick r:id="rId4"/>
              </a:rPr>
              <a:t>[2]</a:t>
            </a:r>
            <a:endParaRPr lang="pt-BR" dirty="0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ABE4B2F8-CF2E-DF44-B9D5-026A0B2ACF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7867" y="3843867"/>
            <a:ext cx="3014133" cy="301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29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b="1" i="1" dirty="0"/>
              <a:t>Web Service </a:t>
            </a:r>
            <a:r>
              <a:rPr lang="pt-BR" sz="2800" b="1" dirty="0"/>
              <a:t>(WS)</a:t>
            </a:r>
            <a:r>
              <a:rPr lang="pt-BR" sz="2800" dirty="0"/>
              <a:t>: serviço disponibilizado por uma </a:t>
            </a:r>
            <a:r>
              <a:rPr lang="pt-BR" sz="2800" dirty="0" err="1"/>
              <a:t>app</a:t>
            </a:r>
            <a:r>
              <a:rPr lang="pt-BR" sz="2800" dirty="0"/>
              <a:t> na Web</a:t>
            </a:r>
          </a:p>
          <a:p>
            <a:r>
              <a:rPr lang="pt-BR" sz="2800" dirty="0"/>
              <a:t>Integrar </a:t>
            </a:r>
            <a:r>
              <a:rPr lang="pt-BR" sz="2800" dirty="0" err="1"/>
              <a:t>apps</a:t>
            </a:r>
            <a:r>
              <a:rPr lang="pt-BR" sz="2800" dirty="0"/>
              <a:t> de uma empresa ou de empresas distintas</a:t>
            </a:r>
          </a:p>
          <a:p>
            <a:r>
              <a:rPr lang="pt-BR" sz="2800" dirty="0"/>
              <a:t>Reuso de dados e processos (funções)</a:t>
            </a:r>
          </a:p>
          <a:p>
            <a:r>
              <a:rPr lang="pt-BR" sz="2800" dirty="0"/>
              <a:t>Disponibiliza funcionalidades pra outras aplicações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  <p:pic>
        <p:nvPicPr>
          <p:cNvPr id="5" name="Picture 4" descr="Web Services">
            <a:extLst>
              <a:ext uri="{FF2B5EF4-FFF2-40B4-BE49-F238E27FC236}">
                <a16:creationId xmlns:a16="http://schemas.microsoft.com/office/drawing/2014/main" id="{C57C6AC8-4DB1-EE40-9B43-F364B5F3282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6856" y="4618182"/>
            <a:ext cx="3092975" cy="19474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75ECD2-E09E-1045-AC73-0A9C06682C46}"/>
              </a:ext>
            </a:extLst>
          </p:cNvPr>
          <p:cNvSpPr txBox="1"/>
          <p:nvPr/>
        </p:nvSpPr>
        <p:spPr>
          <a:xfrm>
            <a:off x="8242896" y="6545642"/>
            <a:ext cx="3783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i="1" dirty="0"/>
              <a:t>Imagem: </a:t>
            </a:r>
            <a:r>
              <a:rPr lang="pt-BR" sz="1200" i="1" dirty="0" err="1"/>
              <a:t>https</a:t>
            </a:r>
            <a:r>
              <a:rPr lang="pt-BR" sz="1200" i="1" dirty="0"/>
              <a:t>://</a:t>
            </a:r>
            <a:r>
              <a:rPr lang="pt-BR" sz="1200" i="1" dirty="0" err="1"/>
              <a:t>medium.com</a:t>
            </a:r>
            <a:r>
              <a:rPr lang="pt-BR" sz="1200" i="1" dirty="0"/>
              <a:t>/@</a:t>
            </a:r>
            <a:r>
              <a:rPr lang="pt-BR" sz="1200" i="1" dirty="0" err="1"/>
              <a:t>innovationchef</a:t>
            </a:r>
            <a:endParaRPr lang="pt-BR" sz="1200" i="1" dirty="0"/>
          </a:p>
        </p:txBody>
      </p:sp>
    </p:spTree>
    <p:extLst>
      <p:ext uri="{BB962C8B-B14F-4D97-AF65-F5344CB8AC3E}">
        <p14:creationId xmlns:p14="http://schemas.microsoft.com/office/powerpoint/2010/main" val="182222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Cada vez mais empresas disponibilizam </a:t>
            </a:r>
            <a:r>
              <a:rPr lang="pt-BR" sz="2800" i="1" dirty="0" err="1"/>
              <a:t>WS’s</a:t>
            </a:r>
            <a:r>
              <a:rPr lang="pt-BR" sz="2800" dirty="0"/>
              <a:t> publicamente</a:t>
            </a:r>
          </a:p>
          <a:p>
            <a:r>
              <a:rPr lang="pt-BR" sz="2800" dirty="0"/>
              <a:t>Google: </a:t>
            </a:r>
            <a:r>
              <a:rPr lang="pt-BR" sz="2800" dirty="0" err="1"/>
              <a:t>Maps</a:t>
            </a:r>
            <a:r>
              <a:rPr lang="pt-BR" sz="2800" dirty="0"/>
              <a:t>, </a:t>
            </a:r>
            <a:r>
              <a:rPr lang="pt-BR" sz="2800" dirty="0" err="1"/>
              <a:t>Docs</a:t>
            </a:r>
            <a:r>
              <a:rPr lang="pt-BR" sz="2800" dirty="0"/>
              <a:t>, Drive, </a:t>
            </a:r>
            <a:r>
              <a:rPr lang="pt-BR" sz="2800" dirty="0" err="1"/>
              <a:t>Search</a:t>
            </a:r>
            <a:r>
              <a:rPr lang="pt-BR" sz="2800" dirty="0"/>
              <a:t>, </a:t>
            </a:r>
            <a:r>
              <a:rPr lang="pt-BR" sz="2800" dirty="0" err="1"/>
              <a:t>Youtube</a:t>
            </a:r>
            <a:r>
              <a:rPr lang="pt-BR" sz="2800" dirty="0"/>
              <a:t>: </a:t>
            </a:r>
            <a:r>
              <a:rPr lang="pt-BR" sz="2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developers.google.com/apis-explorer</a:t>
            </a:r>
            <a:endParaRPr lang="pt-BR" sz="2800" dirty="0"/>
          </a:p>
          <a:p>
            <a:r>
              <a:rPr lang="pt-BR" sz="2800" dirty="0" err="1"/>
              <a:t>Facebook</a:t>
            </a:r>
            <a:r>
              <a:rPr lang="pt-BR" sz="2800" dirty="0"/>
              <a:t>: </a:t>
            </a:r>
            <a:r>
              <a:rPr lang="pt-BR" sz="2800" dirty="0">
                <a:hlinkClick r:id="rId3"/>
              </a:rPr>
              <a:t>https://developers.facebook.com</a:t>
            </a:r>
            <a:r>
              <a:rPr lang="pt-BR" sz="2800" dirty="0"/>
              <a:t> </a:t>
            </a:r>
          </a:p>
          <a:p>
            <a:r>
              <a:rPr lang="pt-BR" sz="2800" dirty="0" err="1"/>
              <a:t>Twitter</a:t>
            </a:r>
            <a:r>
              <a:rPr lang="pt-BR" sz="2800" dirty="0"/>
              <a:t>: </a:t>
            </a:r>
            <a:r>
              <a:rPr lang="pt-BR" sz="2800" dirty="0">
                <a:hlinkClick r:id="rId4"/>
              </a:rPr>
              <a:t>http://developer.twitter.com</a:t>
            </a:r>
            <a:r>
              <a:rPr lang="pt-BR" sz="28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Exemplos de Serviços</a:t>
            </a:r>
            <a:endParaRPr lang="pt-BR" dirty="0"/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8B8C75D8-B8D8-4C4A-B2CA-35C7D7A30B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612" y="5138958"/>
            <a:ext cx="6774873" cy="1354975"/>
          </a:xfrm>
          <a:prstGeom prst="rect">
            <a:avLst/>
          </a:prstGeom>
        </p:spPr>
      </p:pic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BBE05EC5-8DCE-9646-80BB-529FB551F1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34420" y="5138959"/>
            <a:ext cx="2709948" cy="1354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3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74" y="1908313"/>
            <a:ext cx="10749238" cy="4228195"/>
          </a:xfrm>
        </p:spPr>
        <p:txBody>
          <a:bodyPr>
            <a:noAutofit/>
          </a:bodyPr>
          <a:lstStyle/>
          <a:p>
            <a:r>
              <a:rPr lang="pt-BR" sz="2800" dirty="0"/>
              <a:t>Desenvolver </a:t>
            </a:r>
            <a:r>
              <a:rPr lang="pt-BR" sz="2800" dirty="0" err="1"/>
              <a:t>SDs</a:t>
            </a:r>
            <a:r>
              <a:rPr lang="pt-BR" sz="2800" dirty="0"/>
              <a:t> pode ser bastante complexo</a:t>
            </a:r>
          </a:p>
          <a:p>
            <a:r>
              <a:rPr lang="pt-BR" sz="2800" dirty="0"/>
              <a:t>Tecnologias e protocolos podem ter finalidades específicas</a:t>
            </a:r>
          </a:p>
          <a:p>
            <a:r>
              <a:rPr lang="pt-BR" sz="2800" dirty="0"/>
              <a:t>XMPP para </a:t>
            </a:r>
            <a:r>
              <a:rPr lang="pt-BR" sz="2800" dirty="0" err="1"/>
              <a:t>apps</a:t>
            </a:r>
            <a:r>
              <a:rPr lang="pt-BR" sz="2800" dirty="0"/>
              <a:t> de </a:t>
            </a:r>
            <a:r>
              <a:rPr lang="pt-BR" sz="2800" dirty="0" err="1"/>
              <a:t>msgs</a:t>
            </a:r>
            <a:r>
              <a:rPr lang="pt-BR" sz="2800" dirty="0"/>
              <a:t> instantâneas </a:t>
            </a:r>
          </a:p>
          <a:p>
            <a:r>
              <a:rPr lang="pt-BR" sz="2800" dirty="0" err="1"/>
              <a:t>WebSocket</a:t>
            </a:r>
            <a:r>
              <a:rPr lang="pt-BR" sz="2800" dirty="0"/>
              <a:t>: genérico, leve, também usado pra essas </a:t>
            </a:r>
            <a:r>
              <a:rPr lang="pt-BR" sz="2800" dirty="0" err="1"/>
              <a:t>app</a:t>
            </a:r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53DF5-9CBC-CE48-BD5B-88E8FD322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104471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Yahoo!</a:t>
            </a:r>
          </a:p>
          <a:p>
            <a:r>
              <a:rPr lang="pt-BR" sz="2800" dirty="0"/>
              <a:t>Yahoo? Quem usa Yahoo?</a:t>
            </a:r>
          </a:p>
          <a:p>
            <a:r>
              <a:rPr lang="pt-BR" sz="2800" dirty="0"/>
              <a:t>Previsão do tempo, mercado financeiro, </a:t>
            </a:r>
            <a:r>
              <a:rPr lang="pt-BR" sz="2800" dirty="0" err="1"/>
              <a:t>etc</a:t>
            </a:r>
            <a:r>
              <a:rPr lang="pt-BR" sz="2800" dirty="0"/>
              <a:t>: </a:t>
            </a:r>
            <a:r>
              <a:rPr lang="pt-BR" sz="2800" dirty="0">
                <a:hlinkClick r:id="rId2"/>
              </a:rPr>
              <a:t>https://developer.yahoo.com/api/</a:t>
            </a:r>
            <a:r>
              <a:rPr lang="pt-BR" sz="2800" dirty="0"/>
              <a:t> </a:t>
            </a:r>
          </a:p>
          <a:p>
            <a:r>
              <a:rPr lang="pt-BR" sz="2800" dirty="0"/>
              <a:t>Correios: CEP e rastreamento de encomendas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Exemplos de Serviços</a:t>
            </a:r>
            <a:endParaRPr lang="pt-BR" dirty="0"/>
          </a:p>
        </p:txBody>
      </p:sp>
      <p:pic>
        <p:nvPicPr>
          <p:cNvPr id="5" name="Picture 4" descr="A picture containing clock, drawing&#10;&#10;Description automatically generated">
            <a:extLst>
              <a:ext uri="{FF2B5EF4-FFF2-40B4-BE49-F238E27FC236}">
                <a16:creationId xmlns:a16="http://schemas.microsoft.com/office/drawing/2014/main" id="{659740E5-4FC2-B745-8FE4-90CEC239A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8109" y="5252177"/>
            <a:ext cx="4991100" cy="1364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514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Banking: conciliação bancária, extrato, etc.</a:t>
            </a:r>
          </a:p>
          <a:p>
            <a:r>
              <a:rPr lang="pt-BR" sz="2800" dirty="0">
                <a:hlinkClick r:id="rId2"/>
              </a:rPr>
              <a:t>APIs de Open Banking do Banco do Brasil</a:t>
            </a:r>
            <a:r>
              <a:rPr lang="pt-BR" sz="2800" dirty="0"/>
              <a:t>. </a:t>
            </a:r>
          </a:p>
          <a:p>
            <a:r>
              <a:rPr lang="pt-BR" sz="2800" dirty="0"/>
              <a:t>Serviços governamentais: </a:t>
            </a:r>
            <a:r>
              <a:rPr lang="pt-BR" sz="2800" dirty="0">
                <a:hlinkClick r:id="rId3"/>
              </a:rPr>
              <a:t>http://www.dados.gov.br</a:t>
            </a:r>
            <a:r>
              <a:rPr lang="pt-BR" sz="28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Exemplos de Serviços</a:t>
            </a:r>
            <a:endParaRPr lang="pt-BR" dirty="0"/>
          </a:p>
        </p:txBody>
      </p:sp>
      <p:pic>
        <p:nvPicPr>
          <p:cNvPr id="5" name="Picture 4" descr="A picture containing sitting, food, lamp&#10;&#10;Description automatically generated">
            <a:extLst>
              <a:ext uri="{FF2B5EF4-FFF2-40B4-BE49-F238E27FC236}">
                <a16:creationId xmlns:a16="http://schemas.microsoft.com/office/drawing/2014/main" id="{8444325F-948F-6F4F-BC22-BD2918AB1E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63000" y="4156941"/>
            <a:ext cx="4142199" cy="2701059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91A7E222-60CD-EA4D-87A8-3B13574784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608" y="4693854"/>
            <a:ext cx="5029200" cy="1803400"/>
          </a:xfrm>
          <a:prstGeom prst="rect">
            <a:avLst/>
          </a:prstGeom>
        </p:spPr>
      </p:pic>
      <p:pic>
        <p:nvPicPr>
          <p:cNvPr id="10" name="Picture 9" descr="A blue yellow and red sign&#10;&#10;Description automatically generated">
            <a:extLst>
              <a:ext uri="{FF2B5EF4-FFF2-40B4-BE49-F238E27FC236}">
                <a16:creationId xmlns:a16="http://schemas.microsoft.com/office/drawing/2014/main" id="{B5CA7A3A-88A8-A64E-9DA6-9DD8EABC611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134600" y="1637394"/>
            <a:ext cx="1659467" cy="165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38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r>
              <a:rPr lang="pt-BR" sz="2800" dirty="0"/>
              <a:t>Serviço CEP e cotação de moedas</a:t>
            </a:r>
          </a:p>
          <a:p>
            <a:r>
              <a:rPr lang="pt-BR" sz="2800" dirty="0"/>
              <a:t>Processamento de imagens e vídeos como o Google </a:t>
            </a:r>
            <a:r>
              <a:rPr lang="pt-BR" sz="2800" dirty="0" err="1"/>
              <a:t>Photos</a:t>
            </a:r>
            <a:r>
              <a:rPr lang="pt-BR" sz="2800" dirty="0"/>
              <a:t> </a:t>
            </a:r>
          </a:p>
          <a:p>
            <a:r>
              <a:rPr lang="pt-BR" sz="2800" dirty="0"/>
              <a:t>Serviços de Mapas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4486E5-2C93-B24A-96DE-F37682A7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 fontScale="90000"/>
          </a:bodyPr>
          <a:lstStyle/>
          <a:p>
            <a:r>
              <a:rPr lang="pt-BR" b="1" cap="none" dirty="0"/>
              <a:t>PORQUE USAR WEB SERVICES?</a:t>
            </a:r>
            <a:br>
              <a:rPr lang="pt-BR" b="1" cap="none" dirty="0"/>
            </a:br>
            <a:r>
              <a:rPr lang="pt-BR" b="1" cap="none" dirty="0"/>
              <a:t>Alguns exemplos</a:t>
            </a:r>
          </a:p>
        </p:txBody>
      </p:sp>
      <p:pic>
        <p:nvPicPr>
          <p:cNvPr id="5" name="Picture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474C4151-B34F-B847-ACAD-53698FB92C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810" y="3427675"/>
            <a:ext cx="3012190" cy="623523"/>
          </a:xfrm>
          <a:prstGeom prst="rect">
            <a:avLst/>
          </a:prstGeom>
        </p:spPr>
      </p:pic>
      <p:pic>
        <p:nvPicPr>
          <p:cNvPr id="7" name="Picture 6" descr="A stack of flyers on a table&#10;&#10;Description automatically generated">
            <a:extLst>
              <a:ext uri="{FF2B5EF4-FFF2-40B4-BE49-F238E27FC236}">
                <a16:creationId xmlns:a16="http://schemas.microsoft.com/office/drawing/2014/main" id="{BCE4F336-5ED6-4C40-BD54-3E4409CEB8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0" y="3443514"/>
            <a:ext cx="3755035" cy="210751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7A6F47B-2032-9844-9E75-21DD6AA9D6CE}"/>
              </a:ext>
            </a:extLst>
          </p:cNvPr>
          <p:cNvSpPr txBox="1"/>
          <p:nvPr/>
        </p:nvSpPr>
        <p:spPr>
          <a:xfrm>
            <a:off x="9144656" y="3031148"/>
            <a:ext cx="2361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Imagem: </a:t>
            </a:r>
            <a:r>
              <a:rPr lang="pt-BR" dirty="0" err="1"/>
              <a:t>Wikipedia</a:t>
            </a:r>
            <a:endParaRPr lang="pt-BR" dirty="0"/>
          </a:p>
        </p:txBody>
      </p:sp>
      <p:pic>
        <p:nvPicPr>
          <p:cNvPr id="11" name="Picture 10" descr="A close up of a mountain&#10;&#10;Description automatically generated">
            <a:extLst>
              <a:ext uri="{FF2B5EF4-FFF2-40B4-BE49-F238E27FC236}">
                <a16:creationId xmlns:a16="http://schemas.microsoft.com/office/drawing/2014/main" id="{0E9BD666-574A-6440-8C02-A139E552A9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7212" y="3385781"/>
            <a:ext cx="3304064" cy="1693333"/>
          </a:xfrm>
          <a:prstGeom prst="rect">
            <a:avLst/>
          </a:prstGeom>
        </p:spPr>
      </p:pic>
      <p:pic>
        <p:nvPicPr>
          <p:cNvPr id="13" name="Picture 12" descr="A close up of a sign&#10;&#10;Description automatically generated">
            <a:extLst>
              <a:ext uri="{FF2B5EF4-FFF2-40B4-BE49-F238E27FC236}">
                <a16:creationId xmlns:a16="http://schemas.microsoft.com/office/drawing/2014/main" id="{3E96DC26-1B60-9844-872F-3957F0561C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2221" y="5354975"/>
            <a:ext cx="4572000" cy="1463040"/>
          </a:xfrm>
          <a:prstGeom prst="rect">
            <a:avLst/>
          </a:prstGeom>
        </p:spPr>
      </p:pic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D1656ED1-BBF1-F249-A885-01E1F55ADC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0921" y="4495840"/>
            <a:ext cx="1574984" cy="1519613"/>
          </a:xfrm>
          <a:prstGeom prst="rect">
            <a:avLst/>
          </a:prstGeom>
        </p:spPr>
      </p:pic>
      <p:pic>
        <p:nvPicPr>
          <p:cNvPr id="17" name="Picture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9D46A13C-441B-D148-8362-40CC53E759E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50673" y="5954060"/>
            <a:ext cx="3068672" cy="479480"/>
          </a:xfrm>
          <a:prstGeom prst="rect">
            <a:avLst/>
          </a:prstGeom>
        </p:spPr>
      </p:pic>
      <p:pic>
        <p:nvPicPr>
          <p:cNvPr id="19" name="Picture 18" descr="A picture containing device, electronics&#10;&#10;Description automatically generated">
            <a:extLst>
              <a:ext uri="{FF2B5EF4-FFF2-40B4-BE49-F238E27FC236}">
                <a16:creationId xmlns:a16="http://schemas.microsoft.com/office/drawing/2014/main" id="{8B8516DB-7DD8-C641-AA00-9F3C97ABA2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312" y="57995"/>
            <a:ext cx="1282130" cy="128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625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400" b="1" dirty="0"/>
              <a:t>Como os problemas das tecnologias anteriores são resolvidos com </a:t>
            </a:r>
            <a:r>
              <a:rPr lang="pt-BR" sz="2400" b="1" dirty="0" err="1"/>
              <a:t>WS’s</a:t>
            </a:r>
            <a:endParaRPr lang="pt-BR" sz="2400" dirty="0"/>
          </a:p>
          <a:p>
            <a:pPr marL="0" indent="0">
              <a:buNone/>
            </a:pPr>
            <a:endParaRPr lang="pt-BR" sz="1900" dirty="0"/>
          </a:p>
          <a:p>
            <a:r>
              <a:rPr lang="pt-BR" sz="2800" dirty="0"/>
              <a:t>Só precisa do servidor web/de aplicação que já tem</a:t>
            </a:r>
          </a:p>
          <a:p>
            <a:r>
              <a:rPr lang="pt-BR" sz="2800" dirty="0"/>
              <a:t>Servidores web leves: </a:t>
            </a:r>
            <a:r>
              <a:rPr lang="pt-BR" sz="2800" i="1" dirty="0" err="1"/>
              <a:t>Node.js</a:t>
            </a:r>
            <a:r>
              <a:rPr lang="pt-BR" sz="2800" dirty="0"/>
              <a:t>, </a:t>
            </a:r>
            <a:r>
              <a:rPr lang="pt-BR" sz="2800" i="1" dirty="0" err="1"/>
              <a:t>Nginx</a:t>
            </a:r>
            <a:r>
              <a:rPr lang="pt-BR" sz="2800" i="1" dirty="0"/>
              <a:t>, etc</a:t>
            </a:r>
            <a:r>
              <a:rPr lang="pt-BR" sz="2800" dirty="0"/>
              <a:t>.</a:t>
            </a:r>
          </a:p>
          <a:p>
            <a:r>
              <a:rPr lang="pt-BR" sz="2800" dirty="0"/>
              <a:t>Transferência HTTP: protocolo padrão usado por toda a Web.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4486E5-2C93-B24A-96DE-F37682A7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  <p:pic>
        <p:nvPicPr>
          <p:cNvPr id="5" name="Picture 4" descr="A picture containing sitting, table, small, black&#10;&#10;Description automatically generated">
            <a:extLst>
              <a:ext uri="{FF2B5EF4-FFF2-40B4-BE49-F238E27FC236}">
                <a16:creationId xmlns:a16="http://schemas.microsoft.com/office/drawing/2014/main" id="{5C3F0013-3D7F-844C-9257-E2E70F6C1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42164"/>
            <a:ext cx="2036618" cy="2036618"/>
          </a:xfrm>
          <a:prstGeom prst="rect">
            <a:avLst/>
          </a:prstGeom>
        </p:spPr>
      </p:pic>
      <p:pic>
        <p:nvPicPr>
          <p:cNvPr id="7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88EA5BC1-824D-8D41-A131-40397B8AD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9036" y="4898137"/>
            <a:ext cx="6490385" cy="1586899"/>
          </a:xfrm>
          <a:prstGeom prst="rect">
            <a:avLst/>
          </a:prstGeom>
        </p:spPr>
      </p:pic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id="{DBCBE7E2-BF40-3E4F-96D6-FC92EBC5E5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02811" y="4842164"/>
            <a:ext cx="2499379" cy="133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4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2000" b="-1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485023"/>
            <a:ext cx="11377534" cy="94382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800" b="1" dirty="0">
                <a:solidFill>
                  <a:srgbClr val="FFFF00"/>
                </a:solidFill>
              </a:rPr>
              <a:t>Cliente totalmente independente da linguagem, SO e </a:t>
            </a:r>
            <a:r>
              <a:rPr lang="pt-BR" sz="2800" b="1" dirty="0" err="1">
                <a:solidFill>
                  <a:srgbClr val="FFFF00"/>
                </a:solidFill>
              </a:rPr>
              <a:t>libs</a:t>
            </a:r>
            <a:endParaRPr lang="pt-BR" sz="2800" b="1" dirty="0">
              <a:solidFill>
                <a:srgbClr val="FFFF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683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233" y="4453468"/>
            <a:ext cx="11377534" cy="1896534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4000" b="1" dirty="0">
                <a:solidFill>
                  <a:schemeClr val="bg1"/>
                </a:solidFill>
              </a:rPr>
              <a:t>Baixo acoplamento: </a:t>
            </a:r>
            <a:r>
              <a:rPr lang="pt-BR" sz="4000" dirty="0">
                <a:solidFill>
                  <a:schemeClr val="bg1"/>
                </a:solidFill>
              </a:rPr>
              <a:t>cliente não possui dependências com tecnologias utilizadas para a implementação do WS.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174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r>
              <a:rPr lang="pt-BR" sz="2800" dirty="0"/>
              <a:t>Portas web 443/80: sem problemas com </a:t>
            </a:r>
            <a:r>
              <a:rPr lang="pt-BR" sz="2800" i="1" dirty="0"/>
              <a:t>Firewalls</a:t>
            </a:r>
            <a:r>
              <a:rPr lang="pt-BR" sz="2800" dirty="0"/>
              <a:t> e NAT.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1957245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   Exemplo de Funcionamento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1812007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300" dirty="0"/>
              <a:t>Cliente envia uma requisição ao servidor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300" dirty="0"/>
              <a:t>Servidor recebe a requisição, executa uma função e retorna a resposta pro cliente.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327B88B-A480-BF48-889D-2E6EBC546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33" name="Picture 32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03CB133C-2DC3-4F42-B860-94941DBED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866637-CB99-B34A-B78D-17FCD5D457E3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0CDE0B-245B-4841-8C11-757506069BC5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>
                <a:solidFill>
                  <a:schemeClr val="tx1"/>
                </a:solidFill>
              </a:rPr>
              <a:t>Cliente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038E59C-179B-C44E-8B70-EB15EBE8643D}"/>
              </a:ext>
            </a:extLst>
          </p:cNvPr>
          <p:cNvCxnSpPr>
            <a:cxnSpLocks/>
          </p:cNvCxnSpPr>
          <p:nvPr/>
        </p:nvCxnSpPr>
        <p:spPr>
          <a:xfrm>
            <a:off x="5016505" y="5539401"/>
            <a:ext cx="3877622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4EC7483-FB0A-E74B-9D83-DBC645B5C004}"/>
              </a:ext>
            </a:extLst>
          </p:cNvPr>
          <p:cNvCxnSpPr>
            <a:cxnSpLocks/>
          </p:cNvCxnSpPr>
          <p:nvPr/>
        </p:nvCxnSpPr>
        <p:spPr>
          <a:xfrm flipH="1">
            <a:off x="4905270" y="5539404"/>
            <a:ext cx="3877621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F832F2D-87DE-4746-98CC-1D3560B2F2D4}"/>
              </a:ext>
            </a:extLst>
          </p:cNvPr>
          <p:cNvSpPr txBox="1"/>
          <p:nvPr/>
        </p:nvSpPr>
        <p:spPr>
          <a:xfrm>
            <a:off x="5599610" y="5104882"/>
            <a:ext cx="196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Requisição HTTP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7F2F022-5048-204D-B4E8-35CF58BFD358}"/>
              </a:ext>
            </a:extLst>
          </p:cNvPr>
          <p:cNvSpPr txBox="1"/>
          <p:nvPr/>
        </p:nvSpPr>
        <p:spPr>
          <a:xfrm>
            <a:off x="5952991" y="555430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Resposta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1F8601-14B7-5047-A9A0-05DB8D2DA411}"/>
              </a:ext>
            </a:extLst>
          </p:cNvPr>
          <p:cNvSpPr txBox="1"/>
          <p:nvPr/>
        </p:nvSpPr>
        <p:spPr>
          <a:xfrm>
            <a:off x="-169972" y="4971143"/>
            <a:ext cx="3132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(PC, smartphone, </a:t>
            </a:r>
            <a:r>
              <a:rPr lang="pt-BR" b="1" dirty="0" err="1"/>
              <a:t>etc</a:t>
            </a:r>
            <a:r>
              <a:rPr lang="pt-BR" b="1" dirty="0"/>
              <a:t>)</a:t>
            </a:r>
          </a:p>
        </p:txBody>
      </p:sp>
      <p:pic>
        <p:nvPicPr>
          <p:cNvPr id="4" name="Picture 3" descr="A picture containing sitting, table, computer, white&#10;&#10;Description automatically generated">
            <a:extLst>
              <a:ext uri="{FF2B5EF4-FFF2-40B4-BE49-F238E27FC236}">
                <a16:creationId xmlns:a16="http://schemas.microsoft.com/office/drawing/2014/main" id="{43007582-F9A1-A941-9665-7C5FFEE1D3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65252" y="3876490"/>
            <a:ext cx="1017262" cy="1228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5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8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  <p:bldP spid="36" grpId="0" animBg="1"/>
      <p:bldP spid="37" grpId="0" animBg="1"/>
      <p:bldP spid="46" grpId="0"/>
      <p:bldP spid="46" grpId="1"/>
      <p:bldP spid="4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3013022"/>
            <a:ext cx="10785084" cy="312348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600" dirty="0"/>
              <a:t>SOAP significa sabão em inglês 🤣🤣🤣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pic>
        <p:nvPicPr>
          <p:cNvPr id="5" name="Picture 4" descr="SOAP">
            <a:extLst>
              <a:ext uri="{FF2B5EF4-FFF2-40B4-BE49-F238E27FC236}">
                <a16:creationId xmlns:a16="http://schemas.microsoft.com/office/drawing/2014/main" id="{BF6C1A30-BABF-874F-B4C2-1FA6314C9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7961" y="-177724"/>
            <a:ext cx="25400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4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358886"/>
            <a:ext cx="10785084" cy="3777622"/>
          </a:xfrm>
        </p:spPr>
        <p:txBody>
          <a:bodyPr>
            <a:noAutofit/>
          </a:bodyPr>
          <a:lstStyle/>
          <a:p>
            <a:r>
              <a:rPr lang="pt-BR" sz="2800" i="1" dirty="0"/>
              <a:t>Simple Object Access Protocol (SOAP)</a:t>
            </a:r>
            <a:r>
              <a:rPr lang="pt-BR" sz="2800" dirty="0"/>
              <a:t>: padronizado pela W3C (v1.1 Maio 2000 - v1.2 Abril 2007) </a:t>
            </a:r>
            <a:r>
              <a:rPr lang="pt-BR" sz="2800" dirty="0">
                <a:hlinkClick r:id="rId2"/>
              </a:rPr>
              <a:t>[1]</a:t>
            </a:r>
            <a:r>
              <a:rPr lang="pt-BR" sz="2800" dirty="0"/>
              <a:t> </a:t>
            </a:r>
            <a:r>
              <a:rPr lang="pt-BR" sz="2800" dirty="0">
                <a:hlinkClick r:id="rId3"/>
              </a:rPr>
              <a:t>[2]</a:t>
            </a:r>
            <a:endParaRPr lang="pt-BR" sz="2800" dirty="0"/>
          </a:p>
          <a:p>
            <a:r>
              <a:rPr lang="pt-BR" sz="2800" dirty="0"/>
              <a:t>Protocolo de WS “</a:t>
            </a:r>
            <a:r>
              <a:rPr lang="pt-BR" sz="2800" i="1" dirty="0"/>
              <a:t>leve</a:t>
            </a:r>
            <a:r>
              <a:rPr lang="pt-BR" sz="2800" dirty="0"/>
              <a:t>” para troca de informações estruturadas e </a:t>
            </a:r>
            <a:r>
              <a:rPr lang="pt-BR" sz="2800" dirty="0" err="1"/>
              <a:t>tipadas</a:t>
            </a:r>
            <a:r>
              <a:rPr lang="pt-BR" sz="2800" dirty="0"/>
              <a:t> em um ambiente distribuído e decentralizado </a:t>
            </a:r>
            <a:r>
              <a:rPr lang="pt-BR" sz="2800" dirty="0">
                <a:hlinkClick r:id="rId4"/>
              </a:rPr>
              <a:t>[W3C]</a:t>
            </a:r>
            <a:r>
              <a:rPr lang="pt-BR" sz="2800" dirty="0"/>
              <a:t>.</a:t>
            </a:r>
          </a:p>
          <a:p>
            <a:r>
              <a:rPr lang="pt-BR" sz="2800" dirty="0"/>
              <a:t>Tráfego de dados em XML, convencionalmente por HTTP.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pic>
        <p:nvPicPr>
          <p:cNvPr id="5" name="Picture 4" descr="SOAP">
            <a:extLst>
              <a:ext uri="{FF2B5EF4-FFF2-40B4-BE49-F238E27FC236}">
                <a16:creationId xmlns:a16="http://schemas.microsoft.com/office/drawing/2014/main" id="{BF6C1A30-BABF-874F-B4C2-1FA6314C90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7961" y="-177724"/>
            <a:ext cx="25400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451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635" y="1654353"/>
            <a:ext cx="10682977" cy="3777622"/>
          </a:xfrm>
        </p:spPr>
        <p:txBody>
          <a:bodyPr>
            <a:normAutofit/>
          </a:bodyPr>
          <a:lstStyle/>
          <a:p>
            <a:endParaRPr lang="pt-BR" sz="2800" dirty="0"/>
          </a:p>
          <a:p>
            <a:r>
              <a:rPr lang="pt-BR" sz="2800" dirty="0"/>
              <a:t>Esforço de programação para as integrar </a:t>
            </a:r>
            <a:r>
              <a:rPr lang="pt-BR" sz="2800" dirty="0" err="1"/>
              <a:t>apps</a:t>
            </a:r>
            <a:endParaRPr lang="pt-BR" sz="2800" dirty="0"/>
          </a:p>
          <a:p>
            <a:r>
              <a:rPr lang="pt-BR" sz="2800" dirty="0"/>
              <a:t>É a chamada </a:t>
            </a:r>
            <a:r>
              <a:rPr lang="pt-BR" sz="2800" b="1" dirty="0"/>
              <a:t>interoperação </a:t>
            </a:r>
            <a:r>
              <a:rPr lang="pt-BR" sz="2800" dirty="0"/>
              <a:t>ou</a:t>
            </a:r>
            <a:r>
              <a:rPr lang="pt-BR" sz="2800" b="1" dirty="0"/>
              <a:t> interoperabilidade</a:t>
            </a:r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2785EBB-C79A-1043-86E6-28C1F350B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206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2"/>
            <a:ext cx="6979985" cy="4518339"/>
          </a:xfrm>
        </p:spPr>
        <p:txBody>
          <a:bodyPr>
            <a:normAutofit/>
          </a:bodyPr>
          <a:lstStyle/>
          <a:p>
            <a:r>
              <a:rPr lang="pt-BR" sz="2800" dirty="0"/>
              <a:t>Era considerado “</a:t>
            </a:r>
            <a:r>
              <a:rPr lang="pt-BR" sz="2800" i="1" dirty="0"/>
              <a:t>leve</a:t>
            </a:r>
            <a:r>
              <a:rPr lang="pt-BR" sz="2800" dirty="0"/>
              <a:t>” justamente pelo uso de XML, comparado com outras tecnologias como CORBA.</a:t>
            </a:r>
          </a:p>
          <a:p>
            <a:r>
              <a:rPr lang="pt-BR" sz="2800" dirty="0"/>
              <a:t>Com o advento de formatos como </a:t>
            </a:r>
            <a:r>
              <a:rPr lang="pt-BR" sz="2800" dirty="0">
                <a:hlinkClick r:id="rId2"/>
              </a:rPr>
              <a:t>JSON</a:t>
            </a:r>
            <a:r>
              <a:rPr lang="pt-BR" sz="2800" dirty="0"/>
              <a:t> e </a:t>
            </a:r>
            <a:r>
              <a:rPr lang="pt-BR" sz="2800" dirty="0">
                <a:hlinkClick r:id="rId3"/>
              </a:rPr>
              <a:t>YAML</a:t>
            </a:r>
            <a:r>
              <a:rPr lang="pt-BR" sz="2800" dirty="0"/>
              <a:t>, já não pode ser considerado leve.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92F2C6-FE25-1449-9C1C-C535CA57BC0E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0070C0"/>
                </a:solidFill>
              </a:rPr>
              <a:t>&lt;</a:t>
            </a:r>
            <a:r>
              <a:rPr lang="en-US" i="1" dirty="0" err="1">
                <a:solidFill>
                  <a:srgbClr val="0070C0"/>
                </a:solidFill>
              </a:rPr>
              <a:t>pessoas</a:t>
            </a:r>
            <a:r>
              <a:rPr lang="en-US" i="1" dirty="0">
                <a:solidFill>
                  <a:srgbClr val="0070C0"/>
                </a:solidFill>
              </a:rPr>
              <a:t>&gt;</a:t>
            </a:r>
            <a:r>
              <a:rPr lang="en-US" i="1" dirty="0"/>
              <a:t>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&gt;Manoel&lt;/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&lt;/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Raysa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&lt;/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>
                <a:solidFill>
                  <a:srgbClr val="0070C0"/>
                </a:solidFill>
              </a:rPr>
              <a:t>&lt;/</a:t>
            </a:r>
            <a:r>
              <a:rPr lang="en-US" i="1" dirty="0" err="1">
                <a:solidFill>
                  <a:srgbClr val="0070C0"/>
                </a:solidFill>
              </a:rPr>
              <a:t>pessoas</a:t>
            </a:r>
            <a:r>
              <a:rPr lang="en-US" i="1" dirty="0">
                <a:solidFill>
                  <a:srgbClr val="0070C0"/>
                </a:solidFill>
              </a:rPr>
              <a:t>&gt;</a:t>
            </a:r>
            <a:r>
              <a:rPr lang="en-US" i="1" dirty="0"/>
              <a:t>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9447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0" y="1339122"/>
            <a:ext cx="11342963" cy="3431661"/>
          </a:xfrm>
        </p:spPr>
        <p:txBody>
          <a:bodyPr>
            <a:normAutofit/>
          </a:bodyPr>
          <a:lstStyle/>
          <a:p>
            <a:r>
              <a:rPr lang="pt-BR" sz="2800" dirty="0"/>
              <a:t>XML: redundância com abre &lt;</a:t>
            </a:r>
            <a:r>
              <a:rPr lang="pt-BR" sz="2800" dirty="0" err="1"/>
              <a:t>tag</a:t>
            </a:r>
            <a:r>
              <a:rPr lang="pt-BR" sz="2800" dirty="0"/>
              <a:t>&gt; e fecha &lt;/</a:t>
            </a:r>
            <a:r>
              <a:rPr lang="pt-BR" sz="2800" i="1" dirty="0" err="1"/>
              <a:t>tag</a:t>
            </a:r>
            <a:r>
              <a:rPr lang="pt-BR" sz="2800" i="1" dirty="0"/>
              <a:t>&gt;</a:t>
            </a:r>
            <a:endParaRPr lang="pt-BR" sz="2800" dirty="0"/>
          </a:p>
          <a:p>
            <a:r>
              <a:rPr lang="pt-BR" sz="2800" dirty="0"/>
              <a:t>Dobra o tamanho do conteúdo a ser trafegado 👯‍♂️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01615A-D026-8F44-9C0F-B78F331DEA79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0070C0"/>
                </a:solidFill>
              </a:rPr>
              <a:t>&lt;</a:t>
            </a:r>
            <a:r>
              <a:rPr lang="en-US" i="1" dirty="0" err="1">
                <a:solidFill>
                  <a:srgbClr val="0070C0"/>
                </a:solidFill>
              </a:rPr>
              <a:t>pessoas</a:t>
            </a:r>
            <a:r>
              <a:rPr lang="en-US" i="1" dirty="0">
                <a:solidFill>
                  <a:srgbClr val="0070C0"/>
                </a:solidFill>
              </a:rPr>
              <a:t>&gt;</a:t>
            </a:r>
            <a:r>
              <a:rPr lang="en-US" i="1" dirty="0"/>
              <a:t>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&gt;Manoel&lt;/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&lt;/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Raysa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&lt;/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>
                <a:solidFill>
                  <a:srgbClr val="0070C0"/>
                </a:solidFill>
              </a:rPr>
              <a:t>&lt;/</a:t>
            </a:r>
            <a:r>
              <a:rPr lang="en-US" i="1" dirty="0" err="1">
                <a:solidFill>
                  <a:srgbClr val="0070C0"/>
                </a:solidFill>
              </a:rPr>
              <a:t>pessoas</a:t>
            </a:r>
            <a:r>
              <a:rPr lang="en-US" i="1" dirty="0">
                <a:solidFill>
                  <a:srgbClr val="0070C0"/>
                </a:solidFill>
              </a:rPr>
              <a:t>&gt;</a:t>
            </a:r>
            <a:r>
              <a:rPr lang="en-US" i="1" dirty="0"/>
              <a:t>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419667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3"/>
            <a:ext cx="10785085" cy="5001284"/>
          </a:xfrm>
        </p:spPr>
        <p:txBody>
          <a:bodyPr>
            <a:normAutofit/>
          </a:bodyPr>
          <a:lstStyle/>
          <a:p>
            <a:r>
              <a:rPr lang="pt-BR" sz="2800" dirty="0"/>
              <a:t>Quanto mais dados forem trafegados...</a:t>
            </a:r>
          </a:p>
          <a:p>
            <a:r>
              <a:rPr lang="pt-BR" sz="2800" dirty="0"/>
              <a:t>... mais largura de banda vão consumir;</a:t>
            </a:r>
          </a:p>
          <a:p>
            <a:r>
              <a:rPr lang="pt-BR" sz="2800" dirty="0"/>
              <a:t>... mais tempo pra enviar uma requisição;</a:t>
            </a:r>
          </a:p>
          <a:p>
            <a:r>
              <a:rPr lang="pt-BR" sz="2800" dirty="0"/>
              <a:t>... mais tempo pra receber uma resposta;</a:t>
            </a:r>
          </a:p>
          <a:p>
            <a:r>
              <a:rPr lang="pt-BR" sz="2800" dirty="0"/>
              <a:t>... mais tempo o usuário vai ficar esperando;</a:t>
            </a:r>
          </a:p>
          <a:p>
            <a:r>
              <a:rPr lang="pt-BR" sz="2800" dirty="0"/>
              <a:t>... menor a escalabilidade do sistema.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B1DBEF-DA83-534C-9B77-4B56926328E7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0070C0"/>
                </a:solidFill>
              </a:rPr>
              <a:t>&lt;</a:t>
            </a:r>
            <a:r>
              <a:rPr lang="en-US" i="1" dirty="0" err="1">
                <a:solidFill>
                  <a:srgbClr val="0070C0"/>
                </a:solidFill>
              </a:rPr>
              <a:t>pessoas</a:t>
            </a:r>
            <a:r>
              <a:rPr lang="en-US" i="1" dirty="0">
                <a:solidFill>
                  <a:srgbClr val="0070C0"/>
                </a:solidFill>
              </a:rPr>
              <a:t>&gt;</a:t>
            </a:r>
            <a:r>
              <a:rPr lang="en-US" i="1" dirty="0"/>
              <a:t>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&gt;Manoel&lt;/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&lt;/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Raysa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>
                <a:solidFill>
                  <a:srgbClr val="7030A0"/>
                </a:solidFill>
              </a:rPr>
              <a:t>  &lt;/</a:t>
            </a:r>
            <a:r>
              <a:rPr lang="en-US" i="1" dirty="0" err="1">
                <a:solidFill>
                  <a:srgbClr val="7030A0"/>
                </a:solidFill>
              </a:rPr>
              <a:t>pessoa</a:t>
            </a:r>
            <a:r>
              <a:rPr lang="en-US" i="1" dirty="0">
                <a:solidFill>
                  <a:srgbClr val="7030A0"/>
                </a:solidFill>
              </a:rPr>
              <a:t>&gt; </a:t>
            </a:r>
            <a:br>
              <a:rPr lang="en-US" i="1" dirty="0"/>
            </a:br>
            <a:r>
              <a:rPr lang="en-US" i="1" dirty="0">
                <a:solidFill>
                  <a:srgbClr val="0070C0"/>
                </a:solidFill>
              </a:rPr>
              <a:t>&lt;/</a:t>
            </a:r>
            <a:r>
              <a:rPr lang="en-US" i="1" dirty="0" err="1">
                <a:solidFill>
                  <a:srgbClr val="0070C0"/>
                </a:solidFill>
              </a:rPr>
              <a:t>pessoas</a:t>
            </a:r>
            <a:r>
              <a:rPr lang="en-US" i="1" dirty="0">
                <a:solidFill>
                  <a:srgbClr val="0070C0"/>
                </a:solidFill>
              </a:rPr>
              <a:t>&gt;</a:t>
            </a:r>
            <a:r>
              <a:rPr lang="en-US" i="1" dirty="0"/>
              <a:t>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7713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Autofit/>
          </a:bodyPr>
          <a:lstStyle/>
          <a:p>
            <a:r>
              <a:rPr lang="pt-BR" sz="2800" dirty="0"/>
              <a:t>Popularização de dispositivos e redes móveis: reflexos desses problemas são ainda maiores</a:t>
            </a:r>
          </a:p>
          <a:p>
            <a:r>
              <a:rPr lang="pt-BR" sz="2800" dirty="0"/>
              <a:t>Excesso de tráfego em rede móvel: limite pacote de dados</a:t>
            </a:r>
          </a:p>
          <a:p>
            <a:r>
              <a:rPr lang="pt-BR" sz="2800" dirty="0"/>
              <a:t>Condições da rede móvel: experiência do usuário afetada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1084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6374" y="1953307"/>
            <a:ext cx="9448800" cy="2109028"/>
          </a:xfrm>
        </p:spPr>
        <p:txBody>
          <a:bodyPr>
            <a:noAutofit/>
          </a:bodyPr>
          <a:lstStyle/>
          <a:p>
            <a:pPr algn="ctr"/>
            <a:r>
              <a:rPr lang="pt-BR" sz="4800" cap="none" dirty="0"/>
              <a:t>Então com todos esses problemas do protocolo SOAP, </a:t>
            </a:r>
            <a:r>
              <a:rPr lang="pt-BR" sz="4800" b="1" cap="none" dirty="0"/>
              <a:t>a pergunta que fica é...</a:t>
            </a:r>
          </a:p>
        </p:txBody>
      </p:sp>
    </p:spTree>
    <p:extLst>
      <p:ext uri="{BB962C8B-B14F-4D97-AF65-F5344CB8AC3E}">
        <p14:creationId xmlns:p14="http://schemas.microsoft.com/office/powerpoint/2010/main" val="70814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2109028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meu Deus, porque?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1371600" y="2709465"/>
            <a:ext cx="9448800" cy="38112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usar SOAP? 🤔</a:t>
            </a:r>
          </a:p>
        </p:txBody>
      </p:sp>
    </p:spTree>
    <p:extLst>
      <p:ext uri="{BB962C8B-B14F-4D97-AF65-F5344CB8AC3E}">
        <p14:creationId xmlns:p14="http://schemas.microsoft.com/office/powerpoint/2010/main" val="279126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1371600" y="858982"/>
            <a:ext cx="9448800" cy="525087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sz="6600" b="1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SOAP está obsoleto.</a:t>
            </a:r>
            <a:br>
              <a:rPr lang="pt-BR" sz="6600" b="1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</a:br>
            <a:br>
              <a:rPr lang="pt-BR" sz="6600" b="1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</a:br>
            <a:r>
              <a:rPr lang="pt-BR" b="1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Para aplicações novas, não faz nenhum sentido usá-lo.</a:t>
            </a:r>
          </a:p>
        </p:txBody>
      </p:sp>
    </p:spTree>
    <p:extLst>
      <p:ext uri="{BB962C8B-B14F-4D97-AF65-F5344CB8AC3E}">
        <p14:creationId xmlns:p14="http://schemas.microsoft.com/office/powerpoint/2010/main" val="2649573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Então???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Com os problemas do SOAP conseguimos entender novas tecnologias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Mas vamos deixar claro um dos maiores problemas...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331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allAtOnce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6539" y="1015449"/>
            <a:ext cx="8259267" cy="594175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pt-BR" sz="2400" dirty="0"/>
              <a:t>Exemplo de envio de requisição SOAP sobre HTTP: </a:t>
            </a:r>
            <a:br>
              <a:rPr lang="pt-BR" sz="2400" dirty="0"/>
            </a:br>
            <a:r>
              <a:rPr lang="pt-BR" sz="2400" dirty="0"/>
              <a:t>cabeçalho HTTP e envelope (mensagem) SOAP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 err="1"/>
              <a:t>requisiçÃO</a:t>
            </a:r>
            <a:r>
              <a:rPr lang="pt-BR" b="1" i="1" dirty="0"/>
              <a:t>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235336" y="1612942"/>
            <a:ext cx="9528571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/>
              <a:t>POST https://</a:t>
            </a:r>
            <a:r>
              <a:rPr lang="en-US" sz="2400" i="1" dirty="0" err="1"/>
              <a:t>apps.correios.com.br</a:t>
            </a:r>
            <a:r>
              <a:rPr lang="en-US" sz="2400" i="1" dirty="0"/>
              <a:t>/....../</a:t>
            </a:r>
            <a:r>
              <a:rPr lang="en-US" sz="2400" i="1" dirty="0" err="1"/>
              <a:t>AtendeCliente</a:t>
            </a:r>
            <a:r>
              <a:rPr lang="en-US" sz="2400" i="1" dirty="0"/>
              <a:t> HTTP/1.1</a:t>
            </a:r>
          </a:p>
          <a:p>
            <a:r>
              <a:rPr lang="en-US" sz="2400" i="1" dirty="0"/>
              <a:t>Content-Type: text/</a:t>
            </a:r>
            <a:r>
              <a:rPr lang="en-US" sz="2400" i="1" dirty="0" err="1"/>
              <a:t>xml;charset</a:t>
            </a:r>
            <a:r>
              <a:rPr lang="en-US" sz="2400" i="1" dirty="0"/>
              <a:t>=UTF-8</a:t>
            </a:r>
          </a:p>
          <a:p>
            <a:r>
              <a:rPr lang="en-US" sz="2400" i="1" dirty="0"/>
              <a:t>Content-Length: 300</a:t>
            </a:r>
          </a:p>
          <a:p>
            <a:r>
              <a:rPr lang="en-US" sz="2400" i="1" dirty="0"/>
              <a:t>Host: </a:t>
            </a:r>
            <a:r>
              <a:rPr lang="en-US" sz="2400" i="1" dirty="0" err="1"/>
              <a:t>apps.correios.com.br</a:t>
            </a:r>
            <a:endParaRPr lang="en-US" sz="2400" i="1" dirty="0"/>
          </a:p>
          <a:p>
            <a:r>
              <a:rPr lang="en-US" sz="2400" i="1" dirty="0"/>
              <a:t>Connection: Keep-Alive</a:t>
            </a:r>
          </a:p>
          <a:p>
            <a:r>
              <a:rPr lang="en-US" sz="1200" i="1" dirty="0"/>
              <a:t>  </a:t>
            </a:r>
          </a:p>
          <a:p>
            <a:r>
              <a:rPr lang="en-US" sz="2400" i="1" dirty="0"/>
              <a:t>&lt;</a:t>
            </a:r>
            <a:r>
              <a:rPr lang="en-US" sz="2400" i="1" dirty="0" err="1"/>
              <a:t>soapenv:Envelope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&lt;</a:t>
            </a:r>
            <a:r>
              <a:rPr lang="en-US" sz="2400" i="1" dirty="0" err="1"/>
              <a:t>soapenv:Body</a:t>
            </a:r>
            <a:r>
              <a:rPr lang="en-US" sz="2400" i="1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77.021-090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i="1" dirty="0"/>
              <a:t>   &lt;/</a:t>
            </a:r>
            <a:r>
              <a:rPr lang="en-US" sz="2400" i="1" dirty="0" err="1"/>
              <a:t>soapenv:Body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&lt;/</a:t>
            </a:r>
            <a:r>
              <a:rPr lang="en-US" sz="2400" i="1" dirty="0" err="1"/>
              <a:t>soapenv:Envelope</a:t>
            </a:r>
            <a:r>
              <a:rPr lang="en-US" sz="2400" i="1" dirty="0"/>
              <a:t>&gt;</a:t>
            </a:r>
            <a:endParaRPr lang="pt-BR" sz="24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850DF9-7A4B-E148-B81C-A28CAD2B448E}"/>
              </a:ext>
            </a:extLst>
          </p:cNvPr>
          <p:cNvSpPr txBox="1"/>
          <p:nvPr/>
        </p:nvSpPr>
        <p:spPr>
          <a:xfrm>
            <a:off x="566638" y="6480310"/>
            <a:ext cx="10937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Script para testar o envio de requisições HTTP para tal WS: </a:t>
            </a:r>
            <a:r>
              <a:rPr lang="en-US" dirty="0">
                <a:hlinkClick r:id="rId2"/>
              </a:rPr>
              <a:t>https://goo.gl/TBKeLq</a:t>
            </a:r>
            <a:r>
              <a:rPr lang="en-US" dirty="0"/>
              <a:t> </a:t>
            </a:r>
            <a:endParaRPr lang="pt-BR" dirty="0"/>
          </a:p>
        </p:txBody>
      </p:sp>
      <p:pic>
        <p:nvPicPr>
          <p:cNvPr id="8" name="Picture 7" descr="A close up of a box&#10;&#10;Description automatically generated">
            <a:extLst>
              <a:ext uri="{FF2B5EF4-FFF2-40B4-BE49-F238E27FC236}">
                <a16:creationId xmlns:a16="http://schemas.microsoft.com/office/drawing/2014/main" id="{C9FF3A76-458D-8646-9486-F6D1DA17AF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336" y="3522133"/>
            <a:ext cx="46228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07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  <p:bldP spid="5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638" y="1392132"/>
            <a:ext cx="11139587" cy="594175"/>
          </a:xfrm>
        </p:spPr>
        <p:txBody>
          <a:bodyPr>
            <a:normAutofit fontScale="92500"/>
          </a:bodyPr>
          <a:lstStyle/>
          <a:p>
            <a:pPr marL="0" indent="0" algn="r">
              <a:buNone/>
            </a:pPr>
            <a:r>
              <a:rPr lang="pt-BR" sz="2400" dirty="0"/>
              <a:t>Exemplo de resposta da requisição (sem o cabeçalho HTTP, por simplificação)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326798" y="1900554"/>
            <a:ext cx="11646137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/>
              <a:t>&lt;</a:t>
            </a:r>
            <a:r>
              <a:rPr lang="en-US" sz="2400" i="1" dirty="0" err="1"/>
              <a:t>soap:Envelope</a:t>
            </a:r>
            <a:r>
              <a:rPr lang="en-US" sz="2400" i="1" dirty="0"/>
              <a:t> </a:t>
            </a:r>
            <a:r>
              <a:rPr lang="en-US" sz="2400" i="1" dirty="0" err="1"/>
              <a:t>xmlns:soap</a:t>
            </a:r>
            <a:r>
              <a:rPr lang="en-US" sz="2400" i="1" dirty="0"/>
              <a:t>="http://</a:t>
            </a:r>
            <a:r>
              <a:rPr lang="en-US" sz="2400" i="1" dirty="0" err="1"/>
              <a:t>schemas.xmlsoap.org</a:t>
            </a:r>
            <a:r>
              <a:rPr lang="en-US" sz="2400" i="1" dirty="0"/>
              <a:t>/soap/envelope/"&gt;</a:t>
            </a:r>
          </a:p>
          <a:p>
            <a:r>
              <a:rPr lang="en-US" sz="2400" i="1" dirty="0"/>
              <a:t>   &lt;</a:t>
            </a:r>
            <a:r>
              <a:rPr lang="en-US" sz="2400" i="1" dirty="0" err="1"/>
              <a:t>soap:Body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      &lt;ns2:consultaCEPResponse xmlns:ns2="http://........</a:t>
            </a:r>
            <a:r>
              <a:rPr lang="en-US" sz="2400" i="1" dirty="0" err="1"/>
              <a:t>correios.com.br</a:t>
            </a:r>
            <a:r>
              <a:rPr lang="en-US" sz="2400" i="1" dirty="0"/>
              <a:t>/"&gt;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&lt;return&gt;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Plano </a:t>
            </a:r>
            <a:r>
              <a:rPr lang="en-US" sz="2400" b="1" dirty="0" err="1"/>
              <a:t>Diretor</a:t>
            </a:r>
            <a:r>
              <a:rPr lang="en-US" sz="2400" b="1" dirty="0"/>
              <a:t> Sul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77021090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Palmas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&lt;end&gt;</a:t>
            </a:r>
            <a:r>
              <a:rPr lang="en-US" sz="2400" b="1" dirty="0"/>
              <a:t>AE 310 Sul Avenida NS 10</a:t>
            </a:r>
            <a:r>
              <a:rPr lang="en-US" sz="2400" dirty="0">
                <a:solidFill>
                  <a:schemeClr val="accent6"/>
                </a:solidFill>
              </a:rPr>
              <a:t>&lt;/end&gt;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TO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&lt;/return&gt;</a:t>
            </a:r>
          </a:p>
          <a:p>
            <a:r>
              <a:rPr lang="en-US" sz="2400" i="1" dirty="0"/>
              <a:t>      &lt;/ns2:consultaCEPResponse&gt;</a:t>
            </a:r>
          </a:p>
          <a:p>
            <a:r>
              <a:rPr lang="en-US" sz="2400" i="1" dirty="0"/>
              <a:t>   &lt;/</a:t>
            </a:r>
            <a:r>
              <a:rPr lang="en-US" sz="2400" i="1" dirty="0" err="1"/>
              <a:t>soap:Body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&lt;/</a:t>
            </a:r>
            <a:r>
              <a:rPr lang="en-US" sz="2400" i="1" dirty="0" err="1"/>
              <a:t>soap:Envelope</a:t>
            </a:r>
            <a:r>
              <a:rPr lang="en-US" sz="2400" i="1" dirty="0"/>
              <a:t>&gt;</a:t>
            </a:r>
            <a:endParaRPr lang="pt-BR" sz="2400" i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BBBE32-69AD-B840-85D9-2D5DC15BD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RESPOSTA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24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80" y="2358886"/>
            <a:ext cx="10616716" cy="3777622"/>
          </a:xfrm>
        </p:spPr>
        <p:txBody>
          <a:bodyPr>
            <a:noAutofit/>
          </a:bodyPr>
          <a:lstStyle/>
          <a:p>
            <a:r>
              <a:rPr lang="pt-BR" sz="2800" dirty="0"/>
              <a:t>O modelo de programação de </a:t>
            </a:r>
            <a:r>
              <a:rPr lang="pt-BR" sz="2800" dirty="0" err="1"/>
              <a:t>SDs</a:t>
            </a:r>
            <a:r>
              <a:rPr lang="pt-BR" sz="2800" dirty="0"/>
              <a:t> é diferente</a:t>
            </a:r>
          </a:p>
          <a:p>
            <a:r>
              <a:rPr lang="pt-BR" sz="2800" dirty="0"/>
              <a:t>Aprendemos a escrever código com chamadas de funções pra executar uma tarefa e retornar um valor</a:t>
            </a:r>
          </a:p>
          <a:p>
            <a:r>
              <a:rPr lang="pt-BR" sz="2800" dirty="0"/>
              <a:t>O código é executado local e sequencialmente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1F224862-B2BC-8340-9544-9197AC8190AA}"/>
              </a:ext>
            </a:extLst>
          </p:cNvPr>
          <p:cNvSpPr/>
          <p:nvPr/>
        </p:nvSpPr>
        <p:spPr>
          <a:xfrm>
            <a:off x="11257612" y="1849003"/>
            <a:ext cx="824459" cy="39424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pt-BR" sz="2000" b="1" dirty="0"/>
              <a:t>Execução do Código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1FB89B8-90E6-6545-B7DA-93CCE978D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898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723" y="2846533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seguir: 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416625102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117752"/>
            <a:ext cx="10785084" cy="5359247"/>
          </a:xfrm>
        </p:spPr>
        <p:txBody>
          <a:bodyPr>
            <a:noAutofit/>
          </a:bodyPr>
          <a:lstStyle/>
          <a:p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Architectural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Styles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and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the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Design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of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Network-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based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Software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Architectures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(Tese de Doutorado que deu origem ao REST).  Roy T. Fielding, 2000: </a:t>
            </a:r>
            <a:r>
              <a:rPr lang="pt-BR" sz="24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2"/>
              </a:rPr>
              <a:t>www.ics.uci.edu/~fielding/pubs/dissertation/fielding_dissertation.pdf</a:t>
            </a:r>
            <a:endParaRPr lang="pt-BR" sz="24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Arquitetura orientada a serviços para comércio eletrônico no Sistema Brasileiro de TV Digital. Dissertação de Mestrado. Universidade de Brasília. Manoel C. Silva Filho, 2011: </a:t>
            </a:r>
            <a:r>
              <a:rPr lang="pt-BR" sz="24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http://repositorio.unb.br/handle/10482/10360</a:t>
            </a:r>
            <a:r>
              <a:rPr lang="pt-BR" sz="24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2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Referências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488447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5" y="1840977"/>
            <a:ext cx="7920653" cy="4639336"/>
          </a:xfrm>
        </p:spPr>
        <p:txBody>
          <a:bodyPr>
            <a:noAutofit/>
          </a:bodyPr>
          <a:lstStyle/>
          <a:p>
            <a:r>
              <a:rPr lang="pt-BR" sz="2800" dirty="0"/>
              <a:t>Em </a:t>
            </a:r>
            <a:r>
              <a:rPr lang="pt-BR" sz="2800" dirty="0" err="1"/>
              <a:t>SDs</a:t>
            </a:r>
            <a:r>
              <a:rPr lang="pt-BR" sz="2800" dirty="0"/>
              <a:t> existe </a:t>
            </a:r>
            <a:r>
              <a:rPr lang="pt-BR" sz="2800" b="1" dirty="0"/>
              <a:t>troca de </a:t>
            </a:r>
            <a:r>
              <a:rPr lang="pt-BR" sz="2800" b="1" dirty="0" err="1"/>
              <a:t>msgs</a:t>
            </a:r>
            <a:r>
              <a:rPr lang="pt-BR" sz="2800" b="1" dirty="0"/>
              <a:t> </a:t>
            </a:r>
            <a:r>
              <a:rPr lang="pt-BR" sz="2800" dirty="0"/>
              <a:t>entre as </a:t>
            </a:r>
            <a:r>
              <a:rPr lang="pt-BR" sz="2800" dirty="0" err="1"/>
              <a:t>apps</a:t>
            </a:r>
            <a:endParaRPr lang="pt-BR" sz="2800" dirty="0"/>
          </a:p>
          <a:p>
            <a:r>
              <a:rPr lang="pt-BR" sz="2800" dirty="0"/>
              <a:t>Execução nem sempre é sequencial: </a:t>
            </a:r>
            <a:r>
              <a:rPr lang="pt-BR" sz="2800" b="1" dirty="0"/>
              <a:t>threads</a:t>
            </a:r>
            <a:r>
              <a:rPr lang="pt-BR" sz="2800" dirty="0"/>
              <a:t> ou </a:t>
            </a:r>
            <a:r>
              <a:rPr lang="pt-BR" sz="2800" b="1" dirty="0"/>
              <a:t>funções assíncronas...</a:t>
            </a:r>
          </a:p>
          <a:p>
            <a:r>
              <a:rPr lang="pt-BR" sz="2800" dirty="0"/>
              <a:t>... função retorna imediatamente, sua execução continua em </a:t>
            </a:r>
            <a:r>
              <a:rPr lang="pt-BR" sz="2800" i="1" dirty="0"/>
              <a:t>background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001010-EADF-374F-B605-F2138BDA4147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97B7622-5DFE-8C4F-9168-E80358B3DA16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0A48537-D94D-B64D-8AB1-19EFBDF52799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11B2E2D-6507-D343-A6A9-533862B234C7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265676B-6528-4B41-B204-765007F1FD6A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DDC4D2B-AD7B-C541-98B9-423B3A13D1B2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7C12E616-EE55-384D-AF4F-0E28536FFD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4AA95E0F-94A9-0940-A6F2-27A17542E4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4A2699D8-64D6-544B-8BE1-15F22C12F3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E55F4C83-44C8-7745-8D45-B954EDA126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8A62E448-3335-C74E-85B6-A51535BD8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9047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5" y="1840977"/>
            <a:ext cx="10996611" cy="2169310"/>
          </a:xfrm>
        </p:spPr>
        <p:txBody>
          <a:bodyPr>
            <a:normAutofit/>
          </a:bodyPr>
          <a:lstStyle/>
          <a:p>
            <a:r>
              <a:rPr lang="pt-BR" sz="2800" b="1" dirty="0"/>
              <a:t>Preocupações</a:t>
            </a:r>
            <a:r>
              <a:rPr lang="pt-BR" sz="2800" dirty="0"/>
              <a:t>: conexão, falhas de comunicação, envio de </a:t>
            </a:r>
            <a:r>
              <a:rPr lang="pt-BR" sz="2800" dirty="0" err="1"/>
              <a:t>msgs</a:t>
            </a:r>
            <a:r>
              <a:rPr lang="pt-BR" sz="2800" dirty="0"/>
              <a:t> pela rede, espera de resposta, etc.</a:t>
            </a:r>
          </a:p>
          <a:p>
            <a:r>
              <a:rPr lang="pt-BR" sz="2800" dirty="0"/>
              <a:t>Não existem em </a:t>
            </a:r>
            <a:r>
              <a:rPr lang="pt-BR" sz="2800" dirty="0" err="1"/>
              <a:t>apps</a:t>
            </a:r>
            <a:r>
              <a:rPr lang="pt-BR" sz="2800" dirty="0"/>
              <a:t> não distribuídas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1B74D2-D891-4848-9511-B1D44334BF58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1A3909C-D22F-604A-AEF5-4BB5125EC183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49DB397-2270-CA46-858A-A45E3CD07F1A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8303C66-2609-2E4A-96F9-34B8274BB5E5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F9116FE-AB9E-BA43-AD7E-F57A7078F44C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F323B7-E518-1948-8092-E1F66289F543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2069E3F8-7269-1B4F-ABB9-BE9000D577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513D82A5-4921-4740-8303-C5FD00F812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8E2E9B6A-2CA3-2044-A492-1616CA685D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432461CF-7619-0B45-AE25-D46792D50C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7CD4709D-58E2-2E4F-8BA2-AB1AEDF24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276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2358886"/>
            <a:ext cx="10961273" cy="4118114"/>
          </a:xfrm>
        </p:spPr>
        <p:txBody>
          <a:bodyPr>
            <a:noAutofit/>
          </a:bodyPr>
          <a:lstStyle/>
          <a:p>
            <a:r>
              <a:rPr lang="pt-BR" sz="2800" dirty="0"/>
              <a:t>Indo além de chat </a:t>
            </a:r>
            <a:r>
              <a:rPr lang="pt-BR" sz="2800" dirty="0" err="1"/>
              <a:t>apps</a:t>
            </a:r>
            <a:r>
              <a:rPr lang="pt-BR" sz="2800" dirty="0"/>
              <a:t>: tecnologias citadas não facilitam</a:t>
            </a:r>
          </a:p>
          <a:p>
            <a:r>
              <a:rPr lang="pt-BR" sz="2800" dirty="0" err="1"/>
              <a:t>Apps</a:t>
            </a:r>
            <a:r>
              <a:rPr lang="pt-BR" sz="2800" dirty="0"/>
              <a:t> empresariais: precisam compartilhar funções e dados</a:t>
            </a:r>
          </a:p>
          <a:p>
            <a:r>
              <a:rPr lang="pt-BR" sz="2800" dirty="0"/>
              <a:t>Necessidade de tipos complexos, além de </a:t>
            </a:r>
            <a:r>
              <a:rPr lang="pt-BR" sz="2800" i="1" dirty="0" err="1"/>
              <a:t>String</a:t>
            </a:r>
            <a:r>
              <a:rPr lang="pt-BR" sz="2800" i="1" dirty="0"/>
              <a:t> e primitivos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AF81B5-04EA-164B-ABAC-185936250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0391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2358886"/>
            <a:ext cx="10961273" cy="4118114"/>
          </a:xfrm>
        </p:spPr>
        <p:txBody>
          <a:bodyPr>
            <a:noAutofit/>
          </a:bodyPr>
          <a:lstStyle/>
          <a:p>
            <a:r>
              <a:rPr lang="pt-BR" sz="2800" dirty="0"/>
              <a:t>Protocolos como XMPP: transferência de texto (</a:t>
            </a:r>
            <a:r>
              <a:rPr lang="pt-BR" sz="2800" i="1" dirty="0" err="1"/>
              <a:t>String</a:t>
            </a:r>
            <a:r>
              <a:rPr lang="pt-BR" sz="2800" dirty="0"/>
              <a:t>)</a:t>
            </a:r>
          </a:p>
          <a:p>
            <a:r>
              <a:rPr lang="pt-BR" sz="2800" dirty="0"/>
              <a:t>Mesmo usando XML, o foco é o tráfego de </a:t>
            </a:r>
            <a:r>
              <a:rPr lang="pt-BR" sz="2800" dirty="0" err="1"/>
              <a:t>msgs</a:t>
            </a:r>
            <a:r>
              <a:rPr lang="pt-BR" sz="2800" dirty="0"/>
              <a:t> de texto.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3C752E8-3A70-EA4E-962A-72A214007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68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070" y="1686398"/>
            <a:ext cx="11080542" cy="4727654"/>
          </a:xfrm>
        </p:spPr>
        <p:txBody>
          <a:bodyPr>
            <a:noAutofit/>
          </a:bodyPr>
          <a:lstStyle/>
          <a:p>
            <a:r>
              <a:rPr lang="pt-BR" sz="2800" b="1" dirty="0"/>
              <a:t>Não usando XML, </a:t>
            </a:r>
            <a:r>
              <a:rPr lang="pt-BR" sz="2800" b="1" dirty="0" err="1"/>
              <a:t>etc</a:t>
            </a:r>
            <a:r>
              <a:rPr lang="pt-BR" sz="2800" dirty="0"/>
              <a:t>: conversão de tipos manualmente</a:t>
            </a:r>
          </a:p>
          <a:p>
            <a:r>
              <a:rPr lang="pt-BR" sz="2800" dirty="0"/>
              <a:t>Precisa saber tipo de dado recebido e fazer a conversão</a:t>
            </a:r>
          </a:p>
          <a:p>
            <a:r>
              <a:rPr lang="pt-BR" sz="2800" dirty="0"/>
              <a:t>Tipos primitivos: trivial, mas repetitivo e suscetível a erros</a:t>
            </a:r>
          </a:p>
          <a:p>
            <a:r>
              <a:rPr lang="pt-BR" sz="2800" dirty="0"/>
              <a:t>Tentar converter um dado pro tipo errado: falha em </a:t>
            </a:r>
            <a:r>
              <a:rPr lang="pt-BR" sz="2800" i="1" dirty="0" err="1"/>
              <a:t>runtime</a:t>
            </a:r>
            <a:endParaRPr lang="pt-BR" sz="2800" i="1" dirty="0"/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129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6 1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14006</TotalTime>
  <Words>1854</Words>
  <Application>Microsoft Macintosh PowerPoint</Application>
  <PresentationFormat>Widescreen</PresentationFormat>
  <Paragraphs>239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5" baseType="lpstr">
      <vt:lpstr>Arial</vt:lpstr>
      <vt:lpstr>Calibri</vt:lpstr>
      <vt:lpstr>Century Gothic</vt:lpstr>
      <vt:lpstr>Vapor Trail</vt:lpstr>
      <vt:lpstr>Introdução aOs web services (ws’s) serviços web: integração de aplicações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Tecnologias para eai</vt:lpstr>
      <vt:lpstr>Tecnologias para eai</vt:lpstr>
      <vt:lpstr>Tecnologias para eai</vt:lpstr>
      <vt:lpstr>Descansem em paz 🙏</vt:lpstr>
      <vt:lpstr>Descansem em paz 🙏</vt:lpstr>
      <vt:lpstr>Descansem em paz 🙏</vt:lpstr>
      <vt:lpstr>O surgimento dos web services</vt:lpstr>
      <vt:lpstr>Exemplos de Serviços</vt:lpstr>
      <vt:lpstr>Exemplos de Serviços</vt:lpstr>
      <vt:lpstr>Exemplos de Serviços</vt:lpstr>
      <vt:lpstr>PORQUE USAR WEB SERVICES? Alguns exemplos</vt:lpstr>
      <vt:lpstr>O QUE OS WS’s TRAZEM DE SOLUÇÕES</vt:lpstr>
      <vt:lpstr>PowerPoint Presentation</vt:lpstr>
      <vt:lpstr>PowerPoint Presentation</vt:lpstr>
      <vt:lpstr>O QUE OS WS’s TRAZEM DE SOLUÇÕES</vt:lpstr>
      <vt:lpstr>Ws    Exemplo de Funcionamento</vt:lpstr>
      <vt:lpstr>O padrão de ws soap</vt:lpstr>
      <vt:lpstr>O padrão de ws soap</vt:lpstr>
      <vt:lpstr>O padrão de ws soap</vt:lpstr>
      <vt:lpstr>O padrão de ws soap</vt:lpstr>
      <vt:lpstr>O padrão de ws soap</vt:lpstr>
      <vt:lpstr>O padrão de ws soap</vt:lpstr>
      <vt:lpstr>Então com todos esses problemas do protocolo SOAP, a pergunta que fica é...</vt:lpstr>
      <vt:lpstr>Porque meu Deus, porque?</vt:lpstr>
      <vt:lpstr>PowerPoint Presentation</vt:lpstr>
      <vt:lpstr>Então???</vt:lpstr>
      <vt:lpstr>requisiçÃO soap</vt:lpstr>
      <vt:lpstr>RESPOSTA soap</vt:lpstr>
      <vt:lpstr>A seguir: Web Services RESt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888</cp:revision>
  <cp:lastPrinted>2018-10-31T18:58:06Z</cp:lastPrinted>
  <dcterms:created xsi:type="dcterms:W3CDTF">2018-10-29T17:43:05Z</dcterms:created>
  <dcterms:modified xsi:type="dcterms:W3CDTF">2020-05-07T15:00:00Z</dcterms:modified>
</cp:coreProperties>
</file>

<file path=docProps/thumbnail.jpeg>
</file>